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5" r:id="rId1"/>
    <p:sldMasterId id="2147483797" r:id="rId2"/>
  </p:sldMasterIdLst>
  <p:notesMasterIdLst>
    <p:notesMasterId r:id="rId48"/>
  </p:notesMasterIdLst>
  <p:handoutMasterIdLst>
    <p:handoutMasterId r:id="rId49"/>
  </p:handoutMasterIdLst>
  <p:sldIdLst>
    <p:sldId id="256" r:id="rId3"/>
    <p:sldId id="257" r:id="rId4"/>
    <p:sldId id="300" r:id="rId5"/>
    <p:sldId id="301" r:id="rId6"/>
    <p:sldId id="302" r:id="rId7"/>
    <p:sldId id="265" r:id="rId8"/>
    <p:sldId id="303" r:id="rId9"/>
    <p:sldId id="304" r:id="rId10"/>
    <p:sldId id="274" r:id="rId11"/>
    <p:sldId id="273" r:id="rId12"/>
    <p:sldId id="295" r:id="rId13"/>
    <p:sldId id="290" r:id="rId14"/>
    <p:sldId id="291" r:id="rId15"/>
    <p:sldId id="292" r:id="rId16"/>
    <p:sldId id="278" r:id="rId17"/>
    <p:sldId id="259" r:id="rId18"/>
    <p:sldId id="312" r:id="rId19"/>
    <p:sldId id="266" r:id="rId20"/>
    <p:sldId id="267" r:id="rId21"/>
    <p:sldId id="313" r:id="rId22"/>
    <p:sldId id="285" r:id="rId23"/>
    <p:sldId id="261" r:id="rId24"/>
    <p:sldId id="262" r:id="rId25"/>
    <p:sldId id="263" r:id="rId26"/>
    <p:sldId id="286" r:id="rId27"/>
    <p:sldId id="264" r:id="rId28"/>
    <p:sldId id="270" r:id="rId29"/>
    <p:sldId id="269" r:id="rId30"/>
    <p:sldId id="288" r:id="rId31"/>
    <p:sldId id="305" r:id="rId32"/>
    <p:sldId id="306" r:id="rId33"/>
    <p:sldId id="314" r:id="rId34"/>
    <p:sldId id="315" r:id="rId35"/>
    <p:sldId id="316" r:id="rId36"/>
    <p:sldId id="319" r:id="rId37"/>
    <p:sldId id="318" r:id="rId38"/>
    <p:sldId id="317" r:id="rId39"/>
    <p:sldId id="307" r:id="rId40"/>
    <p:sldId id="299" r:id="rId41"/>
    <p:sldId id="308" r:id="rId42"/>
    <p:sldId id="310" r:id="rId43"/>
    <p:sldId id="320" r:id="rId44"/>
    <p:sldId id="309" r:id="rId45"/>
    <p:sldId id="321" r:id="rId46"/>
    <p:sldId id="311" r:id="rId4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386" autoAdjust="0"/>
    <p:restoredTop sz="86470" autoAdjust="0"/>
  </p:normalViewPr>
  <p:slideViewPr>
    <p:cSldViewPr>
      <p:cViewPr varScale="1">
        <p:scale>
          <a:sx n="62" d="100"/>
          <a:sy n="62" d="100"/>
        </p:scale>
        <p:origin x="-696" y="-78"/>
      </p:cViewPr>
      <p:guideLst>
        <p:guide orient="horz" pos="2160"/>
        <p:guide pos="2880"/>
      </p:guideLst>
    </p:cSldViewPr>
  </p:slideViewPr>
  <p:outlineViewPr>
    <p:cViewPr>
      <p:scale>
        <a:sx n="33" d="100"/>
        <a:sy n="33" d="100"/>
      </p:scale>
      <p:origin x="0" y="8292"/>
    </p:cViewPr>
  </p:outlineViewPr>
  <p:notesTextViewPr>
    <p:cViewPr>
      <p:scale>
        <a:sx n="100" d="100"/>
        <a:sy n="100" d="100"/>
      </p:scale>
      <p:origin x="0" y="0"/>
    </p:cViewPr>
  </p:notesTextViewPr>
  <p:sorterViewPr>
    <p:cViewPr>
      <p:scale>
        <a:sx n="60" d="100"/>
        <a:sy n="60" d="100"/>
      </p:scale>
      <p:origin x="0" y="106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3891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EEF886B3-DF75-48CA-A496-382CE775DC7C}" type="datetimeFigureOut">
              <a:rPr lang="en-US"/>
              <a:pPr>
                <a:defRPr/>
              </a:pPr>
              <a:t>11/5/2013</a:t>
            </a:fld>
            <a:endParaRPr lang="en-US"/>
          </a:p>
        </p:txBody>
      </p:sp>
      <p:sp>
        <p:nvSpPr>
          <p:cNvPr id="3891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3891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AFC45551-3C0D-4B33-8AEE-0DE1179DBBE3}" type="slidenum">
              <a:rPr lang="en-US"/>
              <a:pPr>
                <a:defRPr/>
              </a:pPr>
              <a:t>‹#›</a:t>
            </a:fld>
            <a:endParaRPr lang="en-US"/>
          </a:p>
        </p:txBody>
      </p:sp>
    </p:spTree>
    <p:extLst>
      <p:ext uri="{BB962C8B-B14F-4D97-AF65-F5344CB8AC3E}">
        <p14:creationId xmlns:p14="http://schemas.microsoft.com/office/powerpoint/2010/main" val="12788494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9A7BCE4B-36E1-41FA-94EB-62A8BBD8B980}" type="datetimeFigureOut">
              <a:rPr lang="en-US"/>
              <a:pPr>
                <a:defRPr/>
              </a:pPr>
              <a:t>11/5/2013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F1303AED-2355-41EC-A947-6A7B182F060B}" type="slidenum">
              <a:rPr lang="en-US"/>
              <a:pPr>
                <a:defRPr/>
              </a:pPr>
              <a:t>‹#›</a:t>
            </a:fld>
            <a:endParaRPr lang="en-US"/>
          </a:p>
        </p:txBody>
      </p:sp>
    </p:spTree>
    <p:extLst>
      <p:ext uri="{BB962C8B-B14F-4D97-AF65-F5344CB8AC3E}">
        <p14:creationId xmlns:p14="http://schemas.microsoft.com/office/powerpoint/2010/main" val="19351949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F1303AED-2355-41EC-A947-6A7B182F060B}" type="slidenum">
              <a:rPr lang="en-US" smtClean="0"/>
              <a:pPr>
                <a:defRPr/>
              </a:pPr>
              <a:t>1</a:t>
            </a:fld>
            <a:endParaRPr lang="en-US"/>
          </a:p>
        </p:txBody>
      </p:sp>
    </p:spTree>
    <p:extLst>
      <p:ext uri="{BB962C8B-B14F-4D97-AF65-F5344CB8AC3E}">
        <p14:creationId xmlns:p14="http://schemas.microsoft.com/office/powerpoint/2010/main" val="1690901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303AED-2355-41EC-A947-6A7B182F060B}" type="slidenum">
              <a:rPr lang="en-US" smtClean="0"/>
              <a:pPr>
                <a:defRPr/>
              </a:pPr>
              <a:t>19</a:t>
            </a:fld>
            <a:endParaRPr lang="en-US"/>
          </a:p>
        </p:txBody>
      </p:sp>
    </p:spTree>
    <p:extLst>
      <p:ext uri="{BB962C8B-B14F-4D97-AF65-F5344CB8AC3E}">
        <p14:creationId xmlns:p14="http://schemas.microsoft.com/office/powerpoint/2010/main" val="1722082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303AED-2355-41EC-A947-6A7B182F060B}" type="slidenum">
              <a:rPr lang="en-US" smtClean="0"/>
              <a:pPr>
                <a:defRPr/>
              </a:pPr>
              <a:t>20</a:t>
            </a:fld>
            <a:endParaRPr lang="en-US"/>
          </a:p>
        </p:txBody>
      </p:sp>
    </p:spTree>
    <p:extLst>
      <p:ext uri="{BB962C8B-B14F-4D97-AF65-F5344CB8AC3E}">
        <p14:creationId xmlns:p14="http://schemas.microsoft.com/office/powerpoint/2010/main" val="1722082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35FEB6F-4E5C-426C-A277-B7308432C0A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FC2635-845E-4DDA-A743-B03ED094358D}" type="slidenum">
              <a:rPr lang="en-US" smtClean="0"/>
              <a:t>‹#›</a:t>
            </a:fld>
            <a:endParaRPr lang="en-US"/>
          </a:p>
        </p:txBody>
      </p:sp>
    </p:spTree>
    <p:extLst>
      <p:ext uri="{BB962C8B-B14F-4D97-AF65-F5344CB8AC3E}">
        <p14:creationId xmlns:p14="http://schemas.microsoft.com/office/powerpoint/2010/main" val="1922303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5FEB6F-4E5C-426C-A277-B7308432C0A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FC2635-845E-4DDA-A743-B03ED094358D}" type="slidenum">
              <a:rPr lang="en-US" smtClean="0"/>
              <a:t>‹#›</a:t>
            </a:fld>
            <a:endParaRPr lang="en-US"/>
          </a:p>
        </p:txBody>
      </p:sp>
    </p:spTree>
    <p:extLst>
      <p:ext uri="{BB962C8B-B14F-4D97-AF65-F5344CB8AC3E}">
        <p14:creationId xmlns:p14="http://schemas.microsoft.com/office/powerpoint/2010/main" val="2837536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5FEB6F-4E5C-426C-A277-B7308432C0A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FC2635-845E-4DDA-A743-B03ED094358D}" type="slidenum">
              <a:rPr lang="en-US" smtClean="0"/>
              <a:t>‹#›</a:t>
            </a:fld>
            <a:endParaRPr lang="en-US"/>
          </a:p>
        </p:txBody>
      </p:sp>
    </p:spTree>
    <p:extLst>
      <p:ext uri="{BB962C8B-B14F-4D97-AF65-F5344CB8AC3E}">
        <p14:creationId xmlns:p14="http://schemas.microsoft.com/office/powerpoint/2010/main" val="1203076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35FEB6F-4E5C-426C-A277-B7308432C0A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FC2635-845E-4DDA-A743-B03ED094358D}"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5FEB6F-4E5C-426C-A277-B7308432C0A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FC2635-845E-4DDA-A743-B03ED094358D}"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5FEB6F-4E5C-426C-A277-B7308432C0A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FC2635-845E-4DDA-A743-B03ED094358D}"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5FEB6F-4E5C-426C-A277-B7308432C0A6}" type="datetimeFigureOut">
              <a:rPr lang="en-US" smtClean="0"/>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FC2635-845E-4DDA-A743-B03ED094358D}"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5FEB6F-4E5C-426C-A277-B7308432C0A6}" type="datetimeFigureOut">
              <a:rPr lang="en-US" smtClean="0"/>
              <a:t>11/5/2013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FC2635-845E-4DDA-A743-B03ED094358D}"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35FEB6F-4E5C-426C-A277-B7308432C0A6}" type="datetimeFigureOut">
              <a:rPr lang="en-US" smtClean="0"/>
              <a:t>11/5/2013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FC2635-845E-4DDA-A743-B03ED094358D}"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5FEB6F-4E5C-426C-A277-B7308432C0A6}" type="datetimeFigureOut">
              <a:rPr lang="en-US" smtClean="0"/>
              <a:t>11/5/2013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FC2635-845E-4DDA-A743-B03ED094358D}"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5FEB6F-4E5C-426C-A277-B7308432C0A6}" type="datetimeFigureOut">
              <a:rPr lang="en-US" smtClean="0"/>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FC2635-845E-4DDA-A743-B03ED094358D}"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5FEB6F-4E5C-426C-A277-B7308432C0A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FC2635-845E-4DDA-A743-B03ED094358D}" type="slidenum">
              <a:rPr lang="en-US" smtClean="0"/>
              <a:t>‹#›</a:t>
            </a:fld>
            <a:endParaRPr lang="en-US"/>
          </a:p>
        </p:txBody>
      </p:sp>
    </p:spTree>
    <p:extLst>
      <p:ext uri="{BB962C8B-B14F-4D97-AF65-F5344CB8AC3E}">
        <p14:creationId xmlns:p14="http://schemas.microsoft.com/office/powerpoint/2010/main" val="33018359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5FEB6F-4E5C-426C-A277-B7308432C0A6}" type="datetimeFigureOut">
              <a:rPr lang="en-US" smtClean="0"/>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FC2635-845E-4DDA-A743-B03ED094358D}"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5FEB6F-4E5C-426C-A277-B7308432C0A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FC2635-845E-4DDA-A743-B03ED094358D}"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5FEB6F-4E5C-426C-A277-B7308432C0A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FC2635-845E-4DDA-A743-B03ED094358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5FEB6F-4E5C-426C-A277-B7308432C0A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FC2635-845E-4DDA-A743-B03ED094358D}" type="slidenum">
              <a:rPr lang="en-US" smtClean="0"/>
              <a:t>‹#›</a:t>
            </a:fld>
            <a:endParaRPr lang="en-US"/>
          </a:p>
        </p:txBody>
      </p:sp>
    </p:spTree>
    <p:extLst>
      <p:ext uri="{BB962C8B-B14F-4D97-AF65-F5344CB8AC3E}">
        <p14:creationId xmlns:p14="http://schemas.microsoft.com/office/powerpoint/2010/main" val="3122833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5FEB6F-4E5C-426C-A277-B7308432C0A6}" type="datetimeFigureOut">
              <a:rPr lang="en-US" smtClean="0"/>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FC2635-845E-4DDA-A743-B03ED094358D}" type="slidenum">
              <a:rPr lang="en-US" smtClean="0"/>
              <a:t>‹#›</a:t>
            </a:fld>
            <a:endParaRPr lang="en-US"/>
          </a:p>
        </p:txBody>
      </p:sp>
    </p:spTree>
    <p:extLst>
      <p:ext uri="{BB962C8B-B14F-4D97-AF65-F5344CB8AC3E}">
        <p14:creationId xmlns:p14="http://schemas.microsoft.com/office/powerpoint/2010/main" val="2317511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5FEB6F-4E5C-426C-A277-B7308432C0A6}" type="datetimeFigureOut">
              <a:rPr lang="en-US" smtClean="0"/>
              <a:t>11/5/2013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FC2635-845E-4DDA-A743-B03ED094358D}" type="slidenum">
              <a:rPr lang="en-US" smtClean="0"/>
              <a:t>‹#›</a:t>
            </a:fld>
            <a:endParaRPr lang="en-US"/>
          </a:p>
        </p:txBody>
      </p:sp>
    </p:spTree>
    <p:extLst>
      <p:ext uri="{BB962C8B-B14F-4D97-AF65-F5344CB8AC3E}">
        <p14:creationId xmlns:p14="http://schemas.microsoft.com/office/powerpoint/2010/main" val="1497149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5FEB6F-4E5C-426C-A277-B7308432C0A6}" type="datetimeFigureOut">
              <a:rPr lang="en-US" smtClean="0"/>
              <a:t>11/5/2013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FC2635-845E-4DDA-A743-B03ED094358D}" type="slidenum">
              <a:rPr lang="en-US" smtClean="0"/>
              <a:t>‹#›</a:t>
            </a:fld>
            <a:endParaRPr lang="en-US"/>
          </a:p>
        </p:txBody>
      </p:sp>
    </p:spTree>
    <p:extLst>
      <p:ext uri="{BB962C8B-B14F-4D97-AF65-F5344CB8AC3E}">
        <p14:creationId xmlns:p14="http://schemas.microsoft.com/office/powerpoint/2010/main" val="2267090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5FEB6F-4E5C-426C-A277-B7308432C0A6}" type="datetimeFigureOut">
              <a:rPr lang="en-US" smtClean="0"/>
              <a:t>11/5/2013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FC2635-845E-4DDA-A743-B03ED094358D}" type="slidenum">
              <a:rPr lang="en-US" smtClean="0"/>
              <a:t>‹#›</a:t>
            </a:fld>
            <a:endParaRPr lang="en-US"/>
          </a:p>
        </p:txBody>
      </p:sp>
    </p:spTree>
    <p:extLst>
      <p:ext uri="{BB962C8B-B14F-4D97-AF65-F5344CB8AC3E}">
        <p14:creationId xmlns:p14="http://schemas.microsoft.com/office/powerpoint/2010/main" val="3481030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5FEB6F-4E5C-426C-A277-B7308432C0A6}" type="datetimeFigureOut">
              <a:rPr lang="en-US" smtClean="0"/>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FC2635-845E-4DDA-A743-B03ED094358D}" type="slidenum">
              <a:rPr lang="en-US" smtClean="0"/>
              <a:t>‹#›</a:t>
            </a:fld>
            <a:endParaRPr lang="en-US"/>
          </a:p>
        </p:txBody>
      </p:sp>
    </p:spTree>
    <p:extLst>
      <p:ext uri="{BB962C8B-B14F-4D97-AF65-F5344CB8AC3E}">
        <p14:creationId xmlns:p14="http://schemas.microsoft.com/office/powerpoint/2010/main" val="2956357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5FEB6F-4E5C-426C-A277-B7308432C0A6}" type="datetimeFigureOut">
              <a:rPr lang="en-US" smtClean="0"/>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FC2635-845E-4DDA-A743-B03ED094358D}" type="slidenum">
              <a:rPr lang="en-US" smtClean="0"/>
              <a:t>‹#›</a:t>
            </a:fld>
            <a:endParaRPr lang="en-US"/>
          </a:p>
        </p:txBody>
      </p:sp>
    </p:spTree>
    <p:extLst>
      <p:ext uri="{BB962C8B-B14F-4D97-AF65-F5344CB8AC3E}">
        <p14:creationId xmlns:p14="http://schemas.microsoft.com/office/powerpoint/2010/main" val="1906879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5FEB6F-4E5C-426C-A277-B7308432C0A6}" type="datetimeFigureOut">
              <a:rPr lang="en-US" smtClean="0"/>
              <a:t>11/5/2013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FC2635-845E-4DDA-A743-B03ED094358D}" type="slidenum">
              <a:rPr lang="en-US" smtClean="0"/>
              <a:t>‹#›</a:t>
            </a:fld>
            <a:endParaRPr lang="en-US"/>
          </a:p>
        </p:txBody>
      </p:sp>
    </p:spTree>
    <p:extLst>
      <p:ext uri="{BB962C8B-B14F-4D97-AF65-F5344CB8AC3E}">
        <p14:creationId xmlns:p14="http://schemas.microsoft.com/office/powerpoint/2010/main" val="942922772"/>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1000"/>
            <a:ext cx="81534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286000"/>
            <a:ext cx="7543800" cy="3886200"/>
          </a:xfrm>
          <a:prstGeom prst="rect">
            <a:avLst/>
          </a:prstGeom>
        </p:spPr>
        <p:txBody>
          <a:bodyPr vert="horz" lIns="91440" tIns="45720" rIns="91440" bIns="45720" rtlCol="0" anchor="ctr" anchorCtr="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335FEB6F-4E5C-426C-A277-B7308432C0A6}" type="datetimeFigureOut">
              <a:rPr lang="en-US" smtClean="0"/>
              <a:t>11/5/2013</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21FC2635-845E-4DDA-A743-B03ED094358D}"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8.xml"/><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8.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 Id="rId4" Type="http://schemas.openxmlformats.org/officeDocument/2006/relationships/image" Target="../media/image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ctrTitle" idx="4294967295"/>
          </p:nvPr>
        </p:nvSpPr>
        <p:spPr>
          <a:xfrm>
            <a:off x="1752600" y="2130425"/>
            <a:ext cx="7391400" cy="1470025"/>
          </a:xfrm>
        </p:spPr>
        <p:txBody>
          <a:bodyPr>
            <a:normAutofit fontScale="90000"/>
          </a:bodyPr>
          <a:lstStyle/>
          <a:p>
            <a:pPr algn="ctr" eaLnBrk="1" hangingPunct="1">
              <a:defRPr/>
            </a:pPr>
            <a:r>
              <a:rPr lang="en-US" dirty="0" smtClean="0"/>
              <a:t>Hurricanes and Extratropical</a:t>
            </a:r>
            <a:br>
              <a:rPr lang="en-US" dirty="0" smtClean="0"/>
            </a:br>
            <a:r>
              <a:rPr lang="en-US" dirty="0" smtClean="0"/>
              <a:t>Cyclones</a:t>
            </a:r>
          </a:p>
        </p:txBody>
      </p:sp>
      <p:sp>
        <p:nvSpPr>
          <p:cNvPr id="2" name="Subtitle 1"/>
          <p:cNvSpPr>
            <a:spLocks noGrp="1"/>
          </p:cNvSpPr>
          <p:nvPr>
            <p:ph type="subTitle" idx="4294967295"/>
          </p:nvPr>
        </p:nvSpPr>
        <p:spPr>
          <a:xfrm>
            <a:off x="3810000" y="3810000"/>
            <a:ext cx="5334000" cy="1754188"/>
          </a:xfrm>
        </p:spPr>
        <p:txBody>
          <a:bodyPr>
            <a:normAutofit/>
          </a:bodyPr>
          <a:lstStyle/>
          <a:p>
            <a:pPr marL="0" indent="0" algn="ctr" eaLnBrk="1" hangingPunct="1">
              <a:buFont typeface="Wingdings" pitchFamily="2" charset="2"/>
              <a:buNone/>
              <a:defRPr/>
            </a:pPr>
            <a:r>
              <a:rPr lang="en-US" sz="2800" b="1" dirty="0" smtClean="0">
                <a:solidFill>
                  <a:srgbClr val="C00000"/>
                </a:solidFill>
              </a:rPr>
              <a:t>Chapter 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19200" y="381000"/>
            <a:ext cx="6934200" cy="762000"/>
          </a:xfrm>
        </p:spPr>
        <p:txBody>
          <a:bodyPr>
            <a:normAutofit/>
          </a:bodyPr>
          <a:lstStyle/>
          <a:p>
            <a:pPr algn="ctr">
              <a:defRPr/>
            </a:pPr>
            <a:r>
              <a:rPr lang="en-US" sz="4400" dirty="0" smtClean="0"/>
              <a:t>Tropical Cyclones</a:t>
            </a:r>
            <a:endParaRPr lang="en-US" sz="4400" dirty="0"/>
          </a:p>
        </p:txBody>
      </p:sp>
      <p:sp>
        <p:nvSpPr>
          <p:cNvPr id="3" name="Text Placeholder 2"/>
          <p:cNvSpPr>
            <a:spLocks noGrp="1"/>
          </p:cNvSpPr>
          <p:nvPr>
            <p:ph type="body" idx="4294967295"/>
          </p:nvPr>
        </p:nvSpPr>
        <p:spPr>
          <a:xfrm>
            <a:off x="381000" y="1143000"/>
            <a:ext cx="8153400" cy="4987925"/>
          </a:xfrm>
        </p:spPr>
        <p:txBody>
          <a:bodyPr>
            <a:normAutofit fontScale="92500" lnSpcReduction="20000"/>
          </a:bodyPr>
          <a:lstStyle/>
          <a:p>
            <a:pPr>
              <a:defRPr/>
            </a:pPr>
            <a:r>
              <a:rPr lang="en-US" sz="2600" b="1" dirty="0" smtClean="0"/>
              <a:t>Characteristics</a:t>
            </a:r>
          </a:p>
          <a:p>
            <a:pPr>
              <a:defRPr/>
            </a:pPr>
            <a:endParaRPr lang="en-US" sz="1300" b="1" dirty="0" smtClean="0"/>
          </a:p>
          <a:p>
            <a:pPr lvl="1">
              <a:defRPr/>
            </a:pPr>
            <a:r>
              <a:rPr lang="en-US" sz="2600" b="1" dirty="0" smtClean="0"/>
              <a:t>Prominent low-pressure centers that are essentially circular with steep pressure gradient outward </a:t>
            </a:r>
            <a:r>
              <a:rPr lang="en-US" sz="2600" dirty="0" smtClean="0"/>
              <a:t>from the </a:t>
            </a:r>
            <a:r>
              <a:rPr lang="en-US" sz="2600" b="1" dirty="0" smtClean="0"/>
              <a:t>center</a:t>
            </a:r>
          </a:p>
          <a:p>
            <a:pPr lvl="1">
              <a:defRPr/>
            </a:pPr>
            <a:endParaRPr lang="en-US" sz="1300" dirty="0" smtClean="0"/>
          </a:p>
          <a:p>
            <a:pPr lvl="1">
              <a:defRPr/>
            </a:pPr>
            <a:r>
              <a:rPr lang="en-US" sz="2600" b="1" dirty="0" smtClean="0"/>
              <a:t>Converging cyclonic wind pattern “fuel”  that powers the storm</a:t>
            </a:r>
          </a:p>
          <a:p>
            <a:pPr lvl="1">
              <a:defRPr/>
            </a:pPr>
            <a:endParaRPr lang="en-US" sz="1300" b="1" dirty="0" smtClean="0"/>
          </a:p>
          <a:p>
            <a:pPr lvl="1">
              <a:defRPr/>
            </a:pPr>
            <a:r>
              <a:rPr lang="en-US" sz="2600" b="1" dirty="0" smtClean="0"/>
              <a:t>Warm, water vapor-laden air spirals into a storm</a:t>
            </a:r>
          </a:p>
          <a:p>
            <a:pPr lvl="1">
              <a:defRPr/>
            </a:pPr>
            <a:endParaRPr lang="en-US" sz="1300" b="1" dirty="0" smtClean="0"/>
          </a:p>
          <a:p>
            <a:pPr lvl="1">
              <a:defRPr/>
            </a:pPr>
            <a:r>
              <a:rPr lang="en-US" sz="2600" b="1" dirty="0" smtClean="0"/>
              <a:t>Intense updrafts within towering cumulonimbus clouds</a:t>
            </a:r>
          </a:p>
          <a:p>
            <a:pPr lvl="1">
              <a:defRPr/>
            </a:pPr>
            <a:endParaRPr lang="en-US" sz="1300" b="1" dirty="0" smtClean="0"/>
          </a:p>
          <a:p>
            <a:pPr lvl="1">
              <a:defRPr/>
            </a:pPr>
            <a:r>
              <a:rPr lang="en-US" sz="2600" b="1" dirty="0" smtClean="0"/>
              <a:t>Eye of the Hurricane, walls of rain bands</a:t>
            </a:r>
          </a:p>
          <a:p>
            <a:pPr marL="320040" lvl="1" indent="0">
              <a:buNone/>
              <a:defRPr/>
            </a:pPr>
            <a:endParaRPr lang="en-US" sz="1300" b="1" dirty="0" smtClean="0"/>
          </a:p>
          <a:p>
            <a:pPr lvl="1">
              <a:defRPr/>
            </a:pPr>
            <a:r>
              <a:rPr lang="en-US" sz="2600" b="1" dirty="0"/>
              <a:t>Associated with strong windstorms, heavy rains, surges of rising seawater, and </a:t>
            </a:r>
            <a:r>
              <a:rPr lang="en-US" sz="2600" b="1" dirty="0" smtClean="0"/>
              <a:t>tornadoes</a:t>
            </a:r>
            <a:endParaRPr lang="en-US" sz="26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Users\Cindy\Desktop\class\jpg\hurricane_formation.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457200"/>
            <a:ext cx="5943600" cy="559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www.newmediastudio.org/DataDiscovery/Hurr_ED_Center/Easterly_Waves/Easterly_Waves_fig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561" y="1066800"/>
            <a:ext cx="4834353" cy="240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3" name="Picture 4" descr="http://www.newmediastudio.org/DataDiscovery/Hurr_ED_Center/Easterly_Waves/Easterly_Waves_fig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6739" y="3276600"/>
            <a:ext cx="5081227" cy="2798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txBox="1">
            <a:spLocks/>
          </p:cNvSpPr>
          <p:nvPr/>
        </p:nvSpPr>
        <p:spPr>
          <a:xfrm>
            <a:off x="609600" y="304800"/>
            <a:ext cx="7924800" cy="762000"/>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n-US" sz="3600" dirty="0" smtClean="0"/>
              <a:t>How are and Where do Hurricanes Form?</a:t>
            </a:r>
            <a:endParaRPr lang="en-US" sz="3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www.newmediastudio.org/DataDiscovery/Hurr_ED_Center/Easterly_Waves/Easterly_Waves_fig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729343"/>
            <a:ext cx="3494088"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7" name="Picture 4" descr="http://www.newmediastudio.org/DataDiscovery/Hurr_ED_Center/Easterly_Waves/Easterly_Waves_fig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914400"/>
            <a:ext cx="3505200" cy="2275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8" name="Picture 6" descr="http://www.newmediastudio.org/DataDiscovery/Hurr_ED_Center/Easterly_Waves/Easterly_Waves_fig0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8973" y="3572894"/>
            <a:ext cx="3483315"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9" name="Picture 8" descr="http://www.newmediastudio.org/DataDiscovery/Hurr_ED_Center/Easterly_Waves/Easterly_Waves_fig0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608498"/>
            <a:ext cx="3429000" cy="24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0" name="TextBox 5"/>
          <p:cNvSpPr txBox="1">
            <a:spLocks noChangeArrowheads="1"/>
          </p:cNvSpPr>
          <p:nvPr/>
        </p:nvSpPr>
        <p:spPr bwMode="auto">
          <a:xfrm>
            <a:off x="2361975" y="419780"/>
            <a:ext cx="355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dirty="0"/>
              <a:t>1</a:t>
            </a:r>
          </a:p>
        </p:txBody>
      </p:sp>
      <p:sp>
        <p:nvSpPr>
          <p:cNvPr id="36871" name="TextBox 6"/>
          <p:cNvSpPr txBox="1">
            <a:spLocks noChangeArrowheads="1"/>
          </p:cNvSpPr>
          <p:nvPr/>
        </p:nvSpPr>
        <p:spPr bwMode="auto">
          <a:xfrm>
            <a:off x="6299200" y="527276"/>
            <a:ext cx="355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a:t>2</a:t>
            </a:r>
          </a:p>
        </p:txBody>
      </p:sp>
      <p:sp>
        <p:nvSpPr>
          <p:cNvPr id="36872" name="TextBox 7"/>
          <p:cNvSpPr txBox="1">
            <a:spLocks noChangeArrowheads="1"/>
          </p:cNvSpPr>
          <p:nvPr/>
        </p:nvSpPr>
        <p:spPr bwMode="auto">
          <a:xfrm>
            <a:off x="2396559" y="3146535"/>
            <a:ext cx="355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dirty="0"/>
              <a:t>3</a:t>
            </a:r>
          </a:p>
        </p:txBody>
      </p:sp>
      <p:sp>
        <p:nvSpPr>
          <p:cNvPr id="36873" name="TextBox 8"/>
          <p:cNvSpPr txBox="1">
            <a:spLocks noChangeArrowheads="1"/>
          </p:cNvSpPr>
          <p:nvPr/>
        </p:nvSpPr>
        <p:spPr bwMode="auto">
          <a:xfrm>
            <a:off x="6449786" y="3200400"/>
            <a:ext cx="355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dirty="0"/>
              <a:t>4</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www.newmediastudio.org/DataDiscovery/Hurr_ED_Center/Easterly_Waves/Easterly_Waves_fig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838200"/>
            <a:ext cx="54864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1" name="Picture 4" descr="http://www.newmediastudio.org/DataDiscovery/Hurr_ED_Center/Easterly_Waves/Easterly_Waves_fig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3799114"/>
            <a:ext cx="3200400" cy="2136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6" descr="http://www.newmediastudio.org/DataDiscovery/Hurr_ED_Center/Easterly_Waves/Easterly_Waves_fig1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810000"/>
            <a:ext cx="276225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304800"/>
            <a:ext cx="6934200" cy="1143000"/>
          </a:xfrm>
        </p:spPr>
        <p:txBody>
          <a:bodyPr>
            <a:normAutofit/>
          </a:bodyPr>
          <a:lstStyle/>
          <a:p>
            <a:pPr algn="ctr">
              <a:defRPr/>
            </a:pPr>
            <a:r>
              <a:rPr lang="en-US" sz="4800" dirty="0" smtClean="0"/>
              <a:t>Tropical Cyclone</a:t>
            </a:r>
            <a:endParaRPr lang="en-US" sz="4800" dirty="0"/>
          </a:p>
        </p:txBody>
      </p:sp>
      <p:pic>
        <p:nvPicPr>
          <p:cNvPr id="38915" name="Picture 2" descr="C:\Documents and Settings\HP_Administrator\Desktop\cindy\jpg\Fig7-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524000"/>
            <a:ext cx="7020560" cy="438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533400" y="1143000"/>
            <a:ext cx="7848600" cy="5029200"/>
          </a:xfrm>
        </p:spPr>
        <p:txBody>
          <a:bodyPr>
            <a:normAutofit/>
          </a:bodyPr>
          <a:lstStyle/>
          <a:p>
            <a:pPr>
              <a:defRPr/>
            </a:pPr>
            <a:r>
              <a:rPr lang="en-US" b="1" dirty="0" smtClean="0"/>
              <a:t>Origin</a:t>
            </a:r>
          </a:p>
          <a:p>
            <a:pPr lvl="1">
              <a:defRPr/>
            </a:pPr>
            <a:r>
              <a:rPr lang="en-US" sz="2400" b="1" dirty="0" smtClean="0"/>
              <a:t>Two major ingredients contribute to the development of a Extratropical (mid-latitude) cyclone</a:t>
            </a:r>
          </a:p>
          <a:p>
            <a:pPr lvl="2">
              <a:defRPr/>
            </a:pPr>
            <a:r>
              <a:rPr lang="en-US" sz="2400" dirty="0" smtClean="0"/>
              <a:t>A strong temperature gradient in the air near the surface</a:t>
            </a:r>
          </a:p>
          <a:p>
            <a:pPr lvl="2">
              <a:defRPr/>
            </a:pPr>
            <a:r>
              <a:rPr lang="en-US" sz="2400" dirty="0" smtClean="0"/>
              <a:t>Strong winds in the upper troposphere</a:t>
            </a:r>
          </a:p>
          <a:p>
            <a:pPr lvl="1">
              <a:defRPr/>
            </a:pPr>
            <a:r>
              <a:rPr lang="en-US" sz="2400" dirty="0" smtClean="0"/>
              <a:t>Found in the Polar (Mid-latitude) and Sub-tropical jet streams</a:t>
            </a:r>
          </a:p>
          <a:p>
            <a:pPr lvl="2">
              <a:defRPr/>
            </a:pPr>
            <a:r>
              <a:rPr lang="en-US" sz="2400" dirty="0" smtClean="0"/>
              <a:t>Shifts northward and southward with the seasons</a:t>
            </a:r>
            <a:endParaRPr lang="en-US" sz="2400" dirty="0"/>
          </a:p>
          <a:p>
            <a:pPr lvl="1">
              <a:defRPr/>
            </a:pPr>
            <a:r>
              <a:rPr lang="en-US" sz="2400" dirty="0" smtClean="0"/>
              <a:t>Intensify when they cross areas with strong low-level temperature gradients</a:t>
            </a:r>
            <a:endParaRPr lang="en-US" sz="2600" dirty="0" smtClean="0"/>
          </a:p>
        </p:txBody>
      </p:sp>
      <p:sp>
        <p:nvSpPr>
          <p:cNvPr id="3" name="Title 2"/>
          <p:cNvSpPr>
            <a:spLocks noGrp="1"/>
          </p:cNvSpPr>
          <p:nvPr>
            <p:ph type="title" idx="4294967295"/>
          </p:nvPr>
        </p:nvSpPr>
        <p:spPr>
          <a:xfrm>
            <a:off x="1066800" y="0"/>
            <a:ext cx="6934200" cy="1143000"/>
          </a:xfrm>
        </p:spPr>
        <p:txBody>
          <a:bodyPr>
            <a:normAutofit/>
          </a:bodyPr>
          <a:lstStyle/>
          <a:p>
            <a:pPr algn="ctr">
              <a:defRPr/>
            </a:pPr>
            <a:r>
              <a:rPr lang="en-US" sz="4400" dirty="0" smtClean="0"/>
              <a:t>Extratropical Cyclones</a:t>
            </a:r>
            <a:endParaRPr lang="en-US" sz="4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uvs-model.com/pictures/jet_strea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541497"/>
            <a:ext cx="5334000" cy="5232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0805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6800" y="76200"/>
            <a:ext cx="6934200" cy="1143000"/>
          </a:xfrm>
        </p:spPr>
        <p:txBody>
          <a:bodyPr>
            <a:normAutofit/>
          </a:bodyPr>
          <a:lstStyle/>
          <a:p>
            <a:pPr algn="ctr">
              <a:defRPr/>
            </a:pPr>
            <a:r>
              <a:rPr lang="en-US" sz="4400" dirty="0" smtClean="0"/>
              <a:t>Extratropical Cyclones</a:t>
            </a:r>
            <a:endParaRPr lang="en-US" sz="4400" dirty="0"/>
          </a:p>
        </p:txBody>
      </p:sp>
      <p:sp>
        <p:nvSpPr>
          <p:cNvPr id="3" name="Text Placeholder 2"/>
          <p:cNvSpPr>
            <a:spLocks noGrp="1"/>
          </p:cNvSpPr>
          <p:nvPr>
            <p:ph type="body" idx="4294967295"/>
          </p:nvPr>
        </p:nvSpPr>
        <p:spPr>
          <a:xfrm>
            <a:off x="838200" y="1219200"/>
            <a:ext cx="7543800" cy="4911725"/>
          </a:xfrm>
        </p:spPr>
        <p:txBody>
          <a:bodyPr>
            <a:normAutofit/>
          </a:bodyPr>
          <a:lstStyle/>
          <a:p>
            <a:pPr>
              <a:defRPr/>
            </a:pPr>
            <a:r>
              <a:rPr lang="en-US" b="1" u="sng" dirty="0" smtClean="0"/>
              <a:t>Characteristics</a:t>
            </a:r>
          </a:p>
          <a:p>
            <a:pPr lvl="1">
              <a:defRPr/>
            </a:pPr>
            <a:r>
              <a:rPr lang="en-US" sz="2400" b="1" u="sng" dirty="0" smtClean="0"/>
              <a:t>Diameter</a:t>
            </a:r>
            <a:r>
              <a:rPr lang="en-US" sz="2400" b="1" dirty="0" smtClean="0"/>
              <a:t> – 1000 miles </a:t>
            </a:r>
            <a:r>
              <a:rPr lang="en-US" sz="2400" dirty="0" smtClean="0"/>
              <a:t>or so</a:t>
            </a:r>
          </a:p>
          <a:p>
            <a:pPr lvl="1">
              <a:defRPr/>
            </a:pPr>
            <a:r>
              <a:rPr lang="en-US" sz="2400" b="1" u="sng" dirty="0" smtClean="0"/>
              <a:t>Clear-cut pressure trough extends southwesterly </a:t>
            </a:r>
            <a:r>
              <a:rPr lang="en-US" sz="2400" dirty="0" smtClean="0"/>
              <a:t>from the center</a:t>
            </a:r>
          </a:p>
          <a:p>
            <a:pPr lvl="1">
              <a:defRPr/>
            </a:pPr>
            <a:r>
              <a:rPr lang="en-US" sz="2400" b="1" u="sng" dirty="0" smtClean="0"/>
              <a:t>Two fronts, warm and cold,</a:t>
            </a:r>
            <a:r>
              <a:rPr lang="en-US" sz="2400" b="1" dirty="0" smtClean="0"/>
              <a:t> with a cool sector north and west of the center and warm sector to the south and east</a:t>
            </a:r>
            <a:r>
              <a:rPr lang="en-US" sz="2400" dirty="0" smtClean="0"/>
              <a:t>.</a:t>
            </a:r>
          </a:p>
          <a:p>
            <a:pPr lvl="1">
              <a:defRPr/>
            </a:pPr>
            <a:r>
              <a:rPr lang="en-US" sz="2400" dirty="0" smtClean="0"/>
              <a:t>Can cause </a:t>
            </a:r>
            <a:r>
              <a:rPr lang="en-US" sz="2400" b="1" dirty="0" smtClean="0"/>
              <a:t>strong windstorms, heavy rains, and surges of rising seawater on both coasts</a:t>
            </a:r>
          </a:p>
          <a:p>
            <a:pPr lvl="1">
              <a:defRPr/>
            </a:pPr>
            <a:r>
              <a:rPr lang="en-US" sz="2400" dirty="0" smtClean="0"/>
              <a:t>During the winter- </a:t>
            </a:r>
            <a:r>
              <a:rPr lang="en-US" sz="2400" b="1" dirty="0" smtClean="0"/>
              <a:t>associated with snowstorms and blizzards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838200" y="990600"/>
            <a:ext cx="7620000" cy="5216525"/>
          </a:xfrm>
        </p:spPr>
        <p:txBody>
          <a:bodyPr>
            <a:normAutofit/>
          </a:bodyPr>
          <a:lstStyle/>
          <a:p>
            <a:pPr>
              <a:defRPr/>
            </a:pPr>
            <a:r>
              <a:rPr lang="en-US" b="1" u="sng" dirty="0" smtClean="0"/>
              <a:t>Passing of the Warm and Cold Fronts</a:t>
            </a:r>
          </a:p>
          <a:p>
            <a:pPr lvl="1">
              <a:defRPr/>
            </a:pPr>
            <a:r>
              <a:rPr lang="en-US" sz="2400" u="sng" dirty="0" smtClean="0"/>
              <a:t>Temperature decreases </a:t>
            </a:r>
            <a:r>
              <a:rPr lang="en-US" sz="2400" dirty="0" smtClean="0"/>
              <a:t>sharply</a:t>
            </a:r>
          </a:p>
          <a:p>
            <a:pPr lvl="1">
              <a:defRPr/>
            </a:pPr>
            <a:r>
              <a:rPr lang="en-US" sz="2400" u="sng" dirty="0" smtClean="0"/>
              <a:t>Winds shift from southerly ahead of the front to the northwesterly </a:t>
            </a:r>
            <a:r>
              <a:rPr lang="en-US" sz="2400" dirty="0" smtClean="0"/>
              <a:t>flowing it</a:t>
            </a:r>
          </a:p>
          <a:p>
            <a:pPr lvl="1">
              <a:defRPr/>
            </a:pPr>
            <a:r>
              <a:rPr lang="en-US" sz="2400" dirty="0" smtClean="0"/>
              <a:t>The </a:t>
            </a:r>
            <a:r>
              <a:rPr lang="en-US" sz="2400" u="sng" dirty="0" smtClean="0"/>
              <a:t>front is in a pressure trough</a:t>
            </a:r>
            <a:r>
              <a:rPr lang="en-US" sz="2400" dirty="0" smtClean="0"/>
              <a:t>, so </a:t>
            </a:r>
            <a:r>
              <a:rPr lang="en-US" sz="2400" u="sng" dirty="0" smtClean="0"/>
              <a:t>pressure falls as the front approaches and rises after it passes</a:t>
            </a:r>
          </a:p>
          <a:p>
            <a:pPr lvl="1">
              <a:defRPr/>
            </a:pPr>
            <a:r>
              <a:rPr lang="en-US" sz="2400" u="sng" dirty="0" smtClean="0"/>
              <a:t>Clear skies are replaced by cloudiness</a:t>
            </a:r>
            <a:r>
              <a:rPr lang="en-US" sz="2400" dirty="0" smtClean="0"/>
              <a:t> and </a:t>
            </a:r>
            <a:r>
              <a:rPr lang="en-US" sz="2400" u="sng" dirty="0" smtClean="0"/>
              <a:t>precipitation of the front</a:t>
            </a:r>
          </a:p>
          <a:p>
            <a:pPr lvl="1">
              <a:defRPr/>
            </a:pPr>
            <a:r>
              <a:rPr lang="en-US" sz="2400" u="sng" dirty="0" smtClean="0"/>
              <a:t>Similar changes but to a lesser magnitude occur when the warm front passes</a:t>
            </a:r>
          </a:p>
        </p:txBody>
      </p:sp>
      <p:sp>
        <p:nvSpPr>
          <p:cNvPr id="3" name="Title 2"/>
          <p:cNvSpPr>
            <a:spLocks noGrp="1"/>
          </p:cNvSpPr>
          <p:nvPr>
            <p:ph type="title" idx="4294967295"/>
          </p:nvPr>
        </p:nvSpPr>
        <p:spPr>
          <a:xfrm>
            <a:off x="1295400" y="381000"/>
            <a:ext cx="6934200" cy="762000"/>
          </a:xfrm>
        </p:spPr>
        <p:txBody>
          <a:bodyPr>
            <a:noAutofit/>
          </a:bodyPr>
          <a:lstStyle/>
          <a:p>
            <a:pPr algn="ctr">
              <a:defRPr/>
            </a:pPr>
            <a:r>
              <a:rPr lang="en-US" sz="4400" dirty="0" smtClean="0"/>
              <a:t>Extratropical Cyclones</a:t>
            </a:r>
            <a:endParaRPr lang="en-US" sz="4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152400"/>
            <a:ext cx="8458200" cy="1143000"/>
          </a:xfrm>
        </p:spPr>
        <p:txBody>
          <a:bodyPr>
            <a:noAutofit/>
          </a:bodyPr>
          <a:lstStyle/>
          <a:p>
            <a:pPr algn="ctr">
              <a:defRPr/>
            </a:pPr>
            <a:r>
              <a:rPr lang="en-US" sz="4000" dirty="0" smtClean="0"/>
              <a:t>Learning Objectives</a:t>
            </a:r>
            <a:endParaRPr lang="en-US" sz="4000" dirty="0"/>
          </a:p>
        </p:txBody>
      </p:sp>
      <p:sp>
        <p:nvSpPr>
          <p:cNvPr id="3" name="Text Placeholder 2"/>
          <p:cNvSpPr>
            <a:spLocks noGrp="1"/>
          </p:cNvSpPr>
          <p:nvPr>
            <p:ph type="body" idx="4294967295"/>
          </p:nvPr>
        </p:nvSpPr>
        <p:spPr>
          <a:xfrm>
            <a:off x="228600" y="1066800"/>
            <a:ext cx="8915400" cy="5064125"/>
          </a:xfrm>
        </p:spPr>
        <p:txBody>
          <a:bodyPr>
            <a:normAutofit/>
          </a:bodyPr>
          <a:lstStyle/>
          <a:p>
            <a:pPr>
              <a:defRPr/>
            </a:pPr>
            <a:r>
              <a:rPr lang="en-US" sz="2400" dirty="0" smtClean="0"/>
              <a:t>Understand the </a:t>
            </a:r>
            <a:r>
              <a:rPr lang="en-US" sz="2400" b="1" u="sng" dirty="0" smtClean="0"/>
              <a:t>weather conditions that create, maintain, and dissipate cyclones</a:t>
            </a:r>
          </a:p>
          <a:p>
            <a:pPr>
              <a:defRPr/>
            </a:pPr>
            <a:r>
              <a:rPr lang="en-US" dirty="0" smtClean="0"/>
              <a:t>Understand the </a:t>
            </a:r>
            <a:r>
              <a:rPr lang="en-US" b="1" u="sng" dirty="0" smtClean="0"/>
              <a:t>difficulties in forecasting cyclone behavior</a:t>
            </a:r>
          </a:p>
          <a:p>
            <a:pPr>
              <a:defRPr/>
            </a:pPr>
            <a:r>
              <a:rPr lang="en-US" sz="2400" dirty="0" smtClean="0"/>
              <a:t>Know what </a:t>
            </a:r>
            <a:r>
              <a:rPr lang="en-US" sz="2400" b="1" u="sng" dirty="0" smtClean="0"/>
              <a:t>geographic regions are at risk for hurricanes and </a:t>
            </a:r>
            <a:r>
              <a:rPr lang="en-US" sz="2400" b="1" u="sng" dirty="0" err="1" smtClean="0"/>
              <a:t>extratropical</a:t>
            </a:r>
            <a:r>
              <a:rPr lang="en-US" sz="2400" b="1" u="sng" dirty="0" smtClean="0"/>
              <a:t> cyclones</a:t>
            </a:r>
          </a:p>
          <a:p>
            <a:pPr>
              <a:defRPr/>
            </a:pPr>
            <a:r>
              <a:rPr lang="en-US" dirty="0" smtClean="0"/>
              <a:t>Understand the </a:t>
            </a:r>
            <a:r>
              <a:rPr lang="en-US" b="1" u="sng" dirty="0" smtClean="0"/>
              <a:t>effects of cyclones in coastal and inland areas</a:t>
            </a:r>
          </a:p>
          <a:p>
            <a:pPr>
              <a:defRPr/>
            </a:pPr>
            <a:r>
              <a:rPr lang="en-US" sz="2400" dirty="0" smtClean="0"/>
              <a:t>Recognize </a:t>
            </a:r>
            <a:r>
              <a:rPr lang="en-US" sz="2400" b="1" u="sng" dirty="0" smtClean="0"/>
              <a:t>linkages between cyclones and other natural hazards</a:t>
            </a:r>
          </a:p>
          <a:p>
            <a:pPr>
              <a:defRPr/>
            </a:pPr>
            <a:r>
              <a:rPr lang="en-US" dirty="0" smtClean="0"/>
              <a:t>Know the </a:t>
            </a:r>
            <a:r>
              <a:rPr lang="en-US" b="1" u="sng" dirty="0" smtClean="0"/>
              <a:t>benefits derived from cyclones</a:t>
            </a:r>
          </a:p>
          <a:p>
            <a:pPr>
              <a:defRPr/>
            </a:pPr>
            <a:r>
              <a:rPr lang="en-US" sz="2400" dirty="0" smtClean="0"/>
              <a:t>Understand </a:t>
            </a:r>
            <a:r>
              <a:rPr lang="en-US" sz="2400" b="1" u="sng" dirty="0" smtClean="0"/>
              <a:t>adjustments that can minimize damage and personal injury from coastal cyc</a:t>
            </a:r>
            <a:r>
              <a:rPr lang="en-US" b="1" u="sng" dirty="0" smtClean="0"/>
              <a:t>lones</a:t>
            </a:r>
          </a:p>
          <a:p>
            <a:pPr>
              <a:defRPr/>
            </a:pPr>
            <a:r>
              <a:rPr lang="en-US" sz="2400" dirty="0" smtClean="0"/>
              <a:t>Know the </a:t>
            </a:r>
            <a:r>
              <a:rPr lang="en-US" sz="2400" b="1" u="sng" dirty="0" smtClean="0"/>
              <a:t>prudent actions to take for hurricane or </a:t>
            </a:r>
            <a:r>
              <a:rPr lang="en-US" sz="2400" b="1" u="sng" dirty="0" err="1" smtClean="0"/>
              <a:t>extratropical</a:t>
            </a:r>
            <a:r>
              <a:rPr lang="en-US" sz="2400" b="1" u="sng" dirty="0" smtClean="0"/>
              <a:t> cyclone watches and warnings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990600"/>
            <a:ext cx="7772400" cy="5216525"/>
          </a:xfrm>
        </p:spPr>
        <p:txBody>
          <a:bodyPr>
            <a:normAutofit/>
          </a:bodyPr>
          <a:lstStyle/>
          <a:p>
            <a:pPr>
              <a:defRPr/>
            </a:pPr>
            <a:r>
              <a:rPr lang="en-US" b="1" u="sng" dirty="0" smtClean="0"/>
              <a:t>Movements of Extratropical cyclones</a:t>
            </a:r>
          </a:p>
          <a:p>
            <a:pPr lvl="1">
              <a:defRPr/>
            </a:pPr>
            <a:r>
              <a:rPr lang="en-US" sz="2400" u="sng" dirty="0" smtClean="0"/>
              <a:t>Generally moves  west to east, taking about 3 to 4 days to cross the U. S.</a:t>
            </a:r>
          </a:p>
          <a:p>
            <a:pPr lvl="1">
              <a:defRPr/>
            </a:pPr>
            <a:r>
              <a:rPr lang="en-US" sz="2400" u="sng" dirty="0" smtClean="0"/>
              <a:t>System has a cyclonic wind circulation with converging counterclockwise from all sides</a:t>
            </a:r>
          </a:p>
          <a:p>
            <a:pPr lvl="1">
              <a:defRPr/>
            </a:pPr>
            <a:r>
              <a:rPr lang="en-US" sz="2400" u="sng" dirty="0" smtClean="0"/>
              <a:t>Cold front normally advances faster than the storms moves swinging it counterclockwise  around the pivot center increasingly moving and displacing the warm sector</a:t>
            </a:r>
          </a:p>
          <a:p>
            <a:pPr lvl="1">
              <a:defRPr/>
            </a:pPr>
            <a:r>
              <a:rPr lang="en-US" sz="2400" u="sng" dirty="0" smtClean="0"/>
              <a:t>Warm front usually advances more slowly than the storm</a:t>
            </a:r>
          </a:p>
        </p:txBody>
      </p:sp>
      <p:sp>
        <p:nvSpPr>
          <p:cNvPr id="3" name="Title 2"/>
          <p:cNvSpPr>
            <a:spLocks noGrp="1"/>
          </p:cNvSpPr>
          <p:nvPr>
            <p:ph type="title" idx="4294967295"/>
          </p:nvPr>
        </p:nvSpPr>
        <p:spPr>
          <a:xfrm>
            <a:off x="1295400" y="381000"/>
            <a:ext cx="6934200" cy="762000"/>
          </a:xfrm>
        </p:spPr>
        <p:txBody>
          <a:bodyPr>
            <a:noAutofit/>
          </a:bodyPr>
          <a:lstStyle/>
          <a:p>
            <a:pPr algn="ctr">
              <a:defRPr/>
            </a:pPr>
            <a:r>
              <a:rPr lang="en-US" sz="4400" dirty="0" smtClean="0"/>
              <a:t>Extratropical Cyclones</a:t>
            </a:r>
            <a:endParaRPr lang="en-US" sz="4400" dirty="0"/>
          </a:p>
        </p:txBody>
      </p:sp>
    </p:spTree>
    <p:extLst>
      <p:ext uri="{BB962C8B-B14F-4D97-AF65-F5344CB8AC3E}">
        <p14:creationId xmlns:p14="http://schemas.microsoft.com/office/powerpoint/2010/main" val="27671186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6" descr="http://www.eoearth.org/media/draft/5/51/Cyclone_family_U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457200"/>
            <a:ext cx="6477000" cy="556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90600" y="228600"/>
            <a:ext cx="6934200" cy="1143000"/>
          </a:xfrm>
        </p:spPr>
        <p:txBody>
          <a:bodyPr>
            <a:normAutofit/>
          </a:bodyPr>
          <a:lstStyle/>
          <a:p>
            <a:pPr algn="ctr">
              <a:defRPr/>
            </a:pPr>
            <a:r>
              <a:rPr lang="en-US" sz="4800" dirty="0" smtClean="0"/>
              <a:t>Fronts </a:t>
            </a:r>
            <a:endParaRPr lang="en-US" sz="4800" dirty="0"/>
          </a:p>
        </p:txBody>
      </p:sp>
      <p:sp>
        <p:nvSpPr>
          <p:cNvPr id="3" name="Text Placeholder 2"/>
          <p:cNvSpPr>
            <a:spLocks noGrp="1"/>
          </p:cNvSpPr>
          <p:nvPr>
            <p:ph type="body" idx="4294967295"/>
          </p:nvPr>
        </p:nvSpPr>
        <p:spPr>
          <a:xfrm>
            <a:off x="152400" y="1371600"/>
            <a:ext cx="3803650" cy="4267200"/>
          </a:xfrm>
        </p:spPr>
        <p:txBody>
          <a:bodyPr/>
          <a:lstStyle/>
          <a:p>
            <a:pPr>
              <a:defRPr/>
            </a:pPr>
            <a:r>
              <a:rPr lang="en-US" sz="2400" b="1" u="sng" dirty="0" smtClean="0"/>
              <a:t>Boundary between a two unlike air masses</a:t>
            </a:r>
          </a:p>
          <a:p>
            <a:pPr>
              <a:defRPr/>
            </a:pPr>
            <a:endParaRPr lang="en-US" sz="1100" b="1" u="sng" dirty="0" smtClean="0"/>
          </a:p>
          <a:p>
            <a:pPr>
              <a:defRPr/>
            </a:pPr>
            <a:r>
              <a:rPr lang="en-US" sz="2400" b="1" u="sng" dirty="0" smtClean="0"/>
              <a:t>Not two dimensional boundary at the surface, but a three dimensional  zone of discontinuity</a:t>
            </a:r>
          </a:p>
          <a:p>
            <a:pPr>
              <a:defRPr/>
            </a:pPr>
            <a:endParaRPr lang="en-US" sz="1100" b="1" u="sng" dirty="0" smtClean="0"/>
          </a:p>
          <a:p>
            <a:pPr lvl="1">
              <a:defRPr/>
            </a:pPr>
            <a:r>
              <a:rPr lang="en-US" sz="2400" b="1" dirty="0" smtClean="0"/>
              <a:t>Warm, Cold, Stationary, Occluded fronts</a:t>
            </a:r>
          </a:p>
        </p:txBody>
      </p:sp>
      <p:pic>
        <p:nvPicPr>
          <p:cNvPr id="11268" name="Picture 3" descr="C:\Documents and Settings\HP_Administrator\Desktop\cindy\jpg\Fig7-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1828800"/>
            <a:ext cx="4883728"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1295400"/>
            <a:ext cx="8077200" cy="4911725"/>
          </a:xfrm>
        </p:spPr>
        <p:txBody>
          <a:bodyPr/>
          <a:lstStyle/>
          <a:p>
            <a:pPr>
              <a:defRPr/>
            </a:pPr>
            <a:r>
              <a:rPr lang="en-US" sz="2800" dirty="0" smtClean="0"/>
              <a:t>Forms by </a:t>
            </a:r>
            <a:r>
              <a:rPr lang="en-US" sz="2800" b="1" dirty="0" smtClean="0"/>
              <a:t>advancing warm air </a:t>
            </a:r>
          </a:p>
          <a:p>
            <a:pPr>
              <a:defRPr/>
            </a:pPr>
            <a:r>
              <a:rPr lang="en-US" sz="2800" b="1" dirty="0" smtClean="0"/>
              <a:t>Slope is gentle, ascends over treating cool air , decreasing adiabatically as the air rises</a:t>
            </a:r>
          </a:p>
          <a:p>
            <a:pPr>
              <a:defRPr/>
            </a:pPr>
            <a:r>
              <a:rPr lang="en-US" sz="2800" dirty="0" smtClean="0"/>
              <a:t>Clouds </a:t>
            </a:r>
            <a:r>
              <a:rPr lang="en-US" sz="2800" b="1" dirty="0" smtClean="0"/>
              <a:t>form slowly and not much turbulence </a:t>
            </a:r>
            <a:r>
              <a:rPr lang="en-US" sz="2800" dirty="0" smtClean="0"/>
              <a:t>(</a:t>
            </a:r>
            <a:r>
              <a:rPr lang="en-US" sz="2800" b="1" dirty="0" smtClean="0"/>
              <a:t>High cirrus clouds</a:t>
            </a:r>
            <a:r>
              <a:rPr lang="en-US" sz="2800" dirty="0" smtClean="0"/>
              <a:t>, moving towards a </a:t>
            </a:r>
            <a:r>
              <a:rPr lang="en-US" sz="2800" b="1" dirty="0" smtClean="0"/>
              <a:t>altocumulus or altostratus</a:t>
            </a:r>
          </a:p>
          <a:p>
            <a:pPr>
              <a:defRPr/>
            </a:pPr>
            <a:r>
              <a:rPr lang="en-US" sz="2800" b="1" dirty="0" smtClean="0"/>
              <a:t>Broad precipitation, protracted and gentle</a:t>
            </a:r>
          </a:p>
          <a:p>
            <a:pPr marL="0" indent="0">
              <a:buNone/>
              <a:defRPr/>
            </a:pPr>
            <a:endParaRPr lang="en-US" sz="2400" dirty="0" smtClean="0"/>
          </a:p>
        </p:txBody>
      </p:sp>
      <p:sp>
        <p:nvSpPr>
          <p:cNvPr id="3" name="Title 2"/>
          <p:cNvSpPr>
            <a:spLocks noGrp="1"/>
          </p:cNvSpPr>
          <p:nvPr>
            <p:ph type="title" idx="4294967295"/>
          </p:nvPr>
        </p:nvSpPr>
        <p:spPr>
          <a:xfrm>
            <a:off x="990600" y="11130"/>
            <a:ext cx="6934200" cy="1143000"/>
          </a:xfrm>
        </p:spPr>
        <p:txBody>
          <a:bodyPr>
            <a:normAutofit/>
          </a:bodyPr>
          <a:lstStyle/>
          <a:p>
            <a:pPr algn="ctr">
              <a:defRPr/>
            </a:pPr>
            <a:r>
              <a:rPr lang="en-US" sz="4800" dirty="0" smtClean="0"/>
              <a:t>Warm Fronts</a:t>
            </a:r>
            <a:endParaRPr lang="en-US" sz="4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90600" y="76200"/>
            <a:ext cx="6934200" cy="1143000"/>
          </a:xfrm>
        </p:spPr>
        <p:txBody>
          <a:bodyPr>
            <a:normAutofit/>
          </a:bodyPr>
          <a:lstStyle/>
          <a:p>
            <a:pPr algn="ctr">
              <a:defRPr/>
            </a:pPr>
            <a:r>
              <a:rPr lang="en-US" sz="4800" dirty="0" smtClean="0"/>
              <a:t>Cold Fronts</a:t>
            </a:r>
            <a:endParaRPr lang="en-US" sz="4800" dirty="0"/>
          </a:p>
        </p:txBody>
      </p:sp>
      <p:sp>
        <p:nvSpPr>
          <p:cNvPr id="3" name="Text Placeholder 2"/>
          <p:cNvSpPr>
            <a:spLocks noGrp="1"/>
          </p:cNvSpPr>
          <p:nvPr>
            <p:ph type="body" idx="4294967295"/>
          </p:nvPr>
        </p:nvSpPr>
        <p:spPr>
          <a:xfrm>
            <a:off x="685800" y="1447800"/>
            <a:ext cx="7543800" cy="4759325"/>
          </a:xfrm>
        </p:spPr>
        <p:txBody>
          <a:bodyPr>
            <a:normAutofit fontScale="92500" lnSpcReduction="10000"/>
          </a:bodyPr>
          <a:lstStyle/>
          <a:p>
            <a:pPr>
              <a:defRPr/>
            </a:pPr>
            <a:r>
              <a:rPr lang="en-US" sz="2800" dirty="0" smtClean="0"/>
              <a:t>Forms by </a:t>
            </a:r>
            <a:r>
              <a:rPr lang="en-US" sz="2800" b="1" dirty="0" smtClean="0"/>
              <a:t>advancing cold air</a:t>
            </a:r>
          </a:p>
          <a:p>
            <a:pPr>
              <a:defRPr/>
            </a:pPr>
            <a:r>
              <a:rPr lang="en-US" sz="2800" dirty="0" smtClean="0"/>
              <a:t>Is a </a:t>
            </a:r>
            <a:r>
              <a:rPr lang="en-US" sz="2800" b="1" dirty="0" smtClean="0"/>
              <a:t>steeper front than a warm front </a:t>
            </a:r>
            <a:r>
              <a:rPr lang="en-US" sz="2800" dirty="0" smtClean="0"/>
              <a:t>with a “</a:t>
            </a:r>
            <a:r>
              <a:rPr lang="en-US" sz="2800" b="1" dirty="0" smtClean="0"/>
              <a:t>protruding nose</a:t>
            </a:r>
            <a:r>
              <a:rPr lang="en-US" sz="2800" dirty="0" smtClean="0"/>
              <a:t>”</a:t>
            </a:r>
          </a:p>
          <a:p>
            <a:pPr>
              <a:defRPr/>
            </a:pPr>
            <a:r>
              <a:rPr lang="en-US" sz="2800" b="1" dirty="0" smtClean="0"/>
              <a:t>Moves faster than a warm front</a:t>
            </a:r>
          </a:p>
          <a:p>
            <a:pPr>
              <a:defRPr/>
            </a:pPr>
            <a:r>
              <a:rPr lang="en-US" sz="2800" b="1" dirty="0" smtClean="0"/>
              <a:t>Rapid lifting, unstable air, blustering and </a:t>
            </a:r>
            <a:r>
              <a:rPr lang="en-US" sz="2800" b="1" u="sng" dirty="0" smtClean="0"/>
              <a:t>violent </a:t>
            </a:r>
            <a:r>
              <a:rPr lang="en-US" sz="2800" b="1" dirty="0" smtClean="0"/>
              <a:t>weather</a:t>
            </a:r>
          </a:p>
          <a:p>
            <a:pPr>
              <a:defRPr/>
            </a:pPr>
            <a:r>
              <a:rPr lang="en-US" sz="2800" b="1" dirty="0" smtClean="0"/>
              <a:t>Vertically developing clouds</a:t>
            </a:r>
          </a:p>
          <a:p>
            <a:pPr>
              <a:defRPr/>
            </a:pPr>
            <a:r>
              <a:rPr lang="en-US" sz="2800" dirty="0" smtClean="0">
                <a:solidFill>
                  <a:srgbClr val="303030"/>
                </a:solidFill>
              </a:rPr>
              <a:t>If </a:t>
            </a:r>
            <a:r>
              <a:rPr lang="en-US" sz="2800" b="1" dirty="0">
                <a:solidFill>
                  <a:srgbClr val="303030"/>
                </a:solidFill>
              </a:rPr>
              <a:t>unstable air, precipitation can be showery or </a:t>
            </a:r>
            <a:r>
              <a:rPr lang="en-US" sz="2800" b="1" dirty="0" smtClean="0">
                <a:solidFill>
                  <a:srgbClr val="303030"/>
                </a:solidFill>
              </a:rPr>
              <a:t>violent</a:t>
            </a:r>
          </a:p>
          <a:p>
            <a:pPr lvl="0">
              <a:buClr>
                <a:srgbClr val="AD0101"/>
              </a:buClr>
              <a:defRPr/>
            </a:pPr>
            <a:r>
              <a:rPr lang="en-US" sz="2600" b="1" dirty="0">
                <a:solidFill>
                  <a:srgbClr val="303030"/>
                </a:solidFill>
              </a:rPr>
              <a:t>Precipitation along the leading edge and immediately behind the ground-level position of the front</a:t>
            </a:r>
            <a:r>
              <a:rPr lang="en-US" sz="2600" b="1" dirty="0" smtClean="0">
                <a:solidFill>
                  <a:srgbClr val="303030"/>
                </a:solidFill>
              </a:rPr>
              <a:t>.</a:t>
            </a:r>
            <a:endParaRPr lang="en-US" sz="2600" b="1" dirty="0">
              <a:solidFill>
                <a:srgbClr val="30303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descr="http://www.eoearth.org/media/draft/3/30/Midlatitude_cyclone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685800"/>
            <a:ext cx="7229475"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7536"/>
            <a:ext cx="8382000" cy="1143000"/>
          </a:xfrm>
        </p:spPr>
        <p:txBody>
          <a:bodyPr>
            <a:normAutofit/>
          </a:bodyPr>
          <a:lstStyle/>
          <a:p>
            <a:pPr algn="ctr">
              <a:defRPr/>
            </a:pPr>
            <a:r>
              <a:rPr lang="en-US" sz="4400" dirty="0" smtClean="0"/>
              <a:t>Stationary and Occluded Fronts</a:t>
            </a:r>
            <a:endParaRPr lang="en-US" sz="4400" dirty="0"/>
          </a:p>
        </p:txBody>
      </p:sp>
      <p:sp>
        <p:nvSpPr>
          <p:cNvPr id="3" name="Text Placeholder 2"/>
          <p:cNvSpPr>
            <a:spLocks noGrp="1"/>
          </p:cNvSpPr>
          <p:nvPr>
            <p:ph type="body" idx="4294967295"/>
          </p:nvPr>
        </p:nvSpPr>
        <p:spPr>
          <a:xfrm>
            <a:off x="990600" y="-139365"/>
            <a:ext cx="7772400" cy="4530726"/>
          </a:xfrm>
        </p:spPr>
        <p:txBody>
          <a:bodyPr/>
          <a:lstStyle/>
          <a:p>
            <a:pPr>
              <a:defRPr/>
            </a:pPr>
            <a:r>
              <a:rPr lang="en-US" sz="2400" b="1" u="sng" dirty="0" smtClean="0"/>
              <a:t>Stationary front </a:t>
            </a:r>
            <a:r>
              <a:rPr lang="en-US" sz="2400" b="1" dirty="0" smtClean="0"/>
              <a:t>– gently rising warm air, limited precipitation</a:t>
            </a:r>
          </a:p>
          <a:p>
            <a:pPr>
              <a:defRPr/>
            </a:pPr>
            <a:r>
              <a:rPr lang="en-US" sz="2400" b="1" u="sng" dirty="0" smtClean="0"/>
              <a:t>Occluded front </a:t>
            </a:r>
            <a:r>
              <a:rPr lang="en-US" sz="2400" b="1" dirty="0" smtClean="0"/>
              <a:t>– when a cold front overrides a warm front</a:t>
            </a:r>
            <a:r>
              <a:rPr lang="en-US" sz="2400" dirty="0" smtClean="0"/>
              <a:t>.</a:t>
            </a:r>
          </a:p>
        </p:txBody>
      </p:sp>
      <p:pic>
        <p:nvPicPr>
          <p:cNvPr id="17412" name="Picture 2" descr="C:\Documents and Settings\HP_Administrator\Desktop\cindy\jpg\Fig7-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2895600"/>
            <a:ext cx="5410200" cy="2991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152400"/>
            <a:ext cx="8991600" cy="1143000"/>
          </a:xfrm>
        </p:spPr>
        <p:txBody>
          <a:bodyPr>
            <a:normAutofit/>
          </a:bodyPr>
          <a:lstStyle/>
          <a:p>
            <a:pPr algn="ctr">
              <a:defRPr/>
            </a:pPr>
            <a:r>
              <a:rPr lang="en-US" sz="4000" dirty="0" smtClean="0"/>
              <a:t>Life Cycles of the Mid Latitude Cyclones</a:t>
            </a:r>
            <a:endParaRPr lang="en-US" sz="4000" dirty="0"/>
          </a:p>
        </p:txBody>
      </p:sp>
      <p:pic>
        <p:nvPicPr>
          <p:cNvPr id="28675" name="Picture 2" descr="C:\Documents and Settings\HP_Administrator\Desktop\cindy\jpg\Fig7-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968829"/>
            <a:ext cx="6858000" cy="5189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TextBox 3"/>
          <p:cNvSpPr txBox="1">
            <a:spLocks noChangeArrowheads="1"/>
          </p:cNvSpPr>
          <p:nvPr/>
        </p:nvSpPr>
        <p:spPr bwMode="auto">
          <a:xfrm>
            <a:off x="4953000" y="6248400"/>
            <a:ext cx="22733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dirty="0"/>
              <a:t>Remember this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533400"/>
            <a:ext cx="8610600" cy="1143000"/>
          </a:xfrm>
        </p:spPr>
        <p:txBody>
          <a:bodyPr>
            <a:noAutofit/>
          </a:bodyPr>
          <a:lstStyle/>
          <a:p>
            <a:pPr algn="ctr">
              <a:defRPr/>
            </a:pPr>
            <a:r>
              <a:rPr lang="en-US" sz="4400" dirty="0" smtClean="0"/>
              <a:t>Life Cycle of the Mid Latitude Cyclones</a:t>
            </a:r>
            <a:endParaRPr lang="en-US" sz="4400" dirty="0"/>
          </a:p>
        </p:txBody>
      </p:sp>
      <p:sp>
        <p:nvSpPr>
          <p:cNvPr id="3" name="Text Placeholder 2"/>
          <p:cNvSpPr>
            <a:spLocks noGrp="1"/>
          </p:cNvSpPr>
          <p:nvPr>
            <p:ph type="body" idx="4294967295"/>
          </p:nvPr>
        </p:nvSpPr>
        <p:spPr>
          <a:xfrm>
            <a:off x="1447800" y="1524000"/>
            <a:ext cx="6858000" cy="4530725"/>
          </a:xfrm>
        </p:spPr>
        <p:txBody>
          <a:bodyPr>
            <a:normAutofit/>
          </a:bodyPr>
          <a:lstStyle/>
          <a:p>
            <a:pPr>
              <a:defRPr/>
            </a:pPr>
            <a:r>
              <a:rPr lang="en-US" b="1" u="sng" dirty="0" smtClean="0"/>
              <a:t>Front develops</a:t>
            </a:r>
          </a:p>
          <a:p>
            <a:pPr>
              <a:defRPr/>
            </a:pPr>
            <a:endParaRPr lang="en-US" sz="1400" b="1" dirty="0" smtClean="0"/>
          </a:p>
          <a:p>
            <a:pPr>
              <a:defRPr/>
            </a:pPr>
            <a:r>
              <a:rPr lang="en-US" b="1" u="sng" dirty="0" smtClean="0"/>
              <a:t>Wave appears along the front</a:t>
            </a:r>
          </a:p>
          <a:p>
            <a:pPr>
              <a:defRPr/>
            </a:pPr>
            <a:endParaRPr lang="en-US" sz="1400" b="1" dirty="0" smtClean="0"/>
          </a:p>
          <a:p>
            <a:pPr>
              <a:defRPr/>
            </a:pPr>
            <a:r>
              <a:rPr lang="en-US" b="1" u="sng" dirty="0" smtClean="0"/>
              <a:t>Cyclonic circulation is well developed</a:t>
            </a:r>
          </a:p>
          <a:p>
            <a:pPr>
              <a:defRPr/>
            </a:pPr>
            <a:endParaRPr lang="en-US" sz="1400" dirty="0" smtClean="0"/>
          </a:p>
          <a:p>
            <a:pPr>
              <a:defRPr/>
            </a:pPr>
            <a:r>
              <a:rPr lang="en-US" b="1" u="sng" dirty="0" smtClean="0"/>
              <a:t>Occlusion begins</a:t>
            </a:r>
          </a:p>
          <a:p>
            <a:pPr>
              <a:defRPr/>
            </a:pPr>
            <a:endParaRPr lang="en-US" sz="1400" b="1" u="sng" dirty="0" smtClean="0"/>
          </a:p>
          <a:p>
            <a:pPr>
              <a:defRPr/>
            </a:pPr>
            <a:r>
              <a:rPr lang="en-US" b="1" u="sng" dirty="0" smtClean="0"/>
              <a:t>Occluded front is fully developed</a:t>
            </a:r>
          </a:p>
          <a:p>
            <a:pPr>
              <a:defRPr/>
            </a:pPr>
            <a:endParaRPr lang="en-US" sz="1400" u="sng" dirty="0" smtClean="0"/>
          </a:p>
          <a:p>
            <a:pPr>
              <a:defRPr/>
            </a:pPr>
            <a:r>
              <a:rPr lang="en-US" b="1" u="sng" dirty="0" smtClean="0"/>
              <a:t>Cyclone dissipates</a:t>
            </a:r>
          </a:p>
        </p:txBody>
      </p:sp>
      <p:sp>
        <p:nvSpPr>
          <p:cNvPr id="4" name="Rectangle 3"/>
          <p:cNvSpPr/>
          <p:nvPr/>
        </p:nvSpPr>
        <p:spPr>
          <a:xfrm>
            <a:off x="5562600" y="5715000"/>
            <a:ext cx="2273379" cy="461665"/>
          </a:xfrm>
          <a:prstGeom prst="rect">
            <a:avLst/>
          </a:prstGeom>
        </p:spPr>
        <p:txBody>
          <a:bodyPr wrap="none">
            <a:spAutoFit/>
          </a:bodyPr>
          <a:lstStyle/>
          <a:p>
            <a:r>
              <a:rPr lang="en-US" dirty="0"/>
              <a:t>Remember this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flare.creighton.edu/schragej/ats113/3xE3L5/FIG09_0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0387" y="1066800"/>
            <a:ext cx="6603207" cy="495240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152400" y="-152400"/>
            <a:ext cx="8991600" cy="1143000"/>
          </a:xfrm>
          <a:prstGeom prst="rect">
            <a:avLst/>
          </a:prstGeom>
        </p:spPr>
        <p:txBody>
          <a:bodyPr vert="horz" lIns="91440" tIns="45720" rIns="91440" bIns="45720" rtlCol="0" anchor="b" anchorCtr="0">
            <a:normAutofit/>
          </a:bodyPr>
          <a:lst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n-US" sz="4000" smtClean="0"/>
              <a:t>Life Cycles of the Mid Latitude Cyclones</a:t>
            </a:r>
            <a:endParaRPr lang="en-US" sz="4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152400"/>
            <a:ext cx="8458200" cy="838200"/>
          </a:xfrm>
        </p:spPr>
        <p:txBody>
          <a:bodyPr>
            <a:noAutofit/>
          </a:bodyPr>
          <a:lstStyle/>
          <a:p>
            <a:pPr algn="ctr">
              <a:defRPr/>
            </a:pPr>
            <a:r>
              <a:rPr lang="en-US" sz="4000" dirty="0" smtClean="0"/>
              <a:t>Look at Hurricane Sandy</a:t>
            </a:r>
            <a:endParaRPr lang="en-US" sz="4000" dirty="0"/>
          </a:p>
        </p:txBody>
      </p:sp>
      <p:sp>
        <p:nvSpPr>
          <p:cNvPr id="3" name="Text Placeholder 2"/>
          <p:cNvSpPr>
            <a:spLocks noGrp="1"/>
          </p:cNvSpPr>
          <p:nvPr>
            <p:ph type="body" idx="4294967295"/>
          </p:nvPr>
        </p:nvSpPr>
        <p:spPr>
          <a:xfrm>
            <a:off x="381000" y="1066800"/>
            <a:ext cx="8610600" cy="5064125"/>
          </a:xfrm>
        </p:spPr>
        <p:txBody>
          <a:bodyPr>
            <a:normAutofit/>
          </a:bodyPr>
          <a:lstStyle/>
          <a:p>
            <a:pPr>
              <a:defRPr/>
            </a:pPr>
            <a:r>
              <a:rPr lang="en-US" sz="2200" b="1" dirty="0" smtClean="0"/>
              <a:t>Hurricane Sandy Deaths </a:t>
            </a:r>
            <a:r>
              <a:rPr lang="en-US" sz="2200" dirty="0" smtClean="0"/>
              <a:t>– </a:t>
            </a:r>
            <a:r>
              <a:rPr lang="en-US" sz="2200" u="sng" dirty="0" smtClean="0"/>
              <a:t>125 people; 60 in New York: 48 in New Jersey: 16 Pennsylvania; 7 In West Virginia; and 71 in the Caribbean</a:t>
            </a:r>
          </a:p>
          <a:p>
            <a:pPr>
              <a:defRPr/>
            </a:pPr>
            <a:r>
              <a:rPr lang="en-US" sz="2200" b="1" dirty="0" smtClean="0"/>
              <a:t>Economic Losses </a:t>
            </a:r>
            <a:r>
              <a:rPr lang="en-US" sz="2200" dirty="0" smtClean="0"/>
              <a:t>-- </a:t>
            </a:r>
            <a:r>
              <a:rPr lang="en-US" sz="2200" u="sng" dirty="0" smtClean="0"/>
              <a:t>$62 billion – second costliest storm in US history after Katrina which caused $128 billion –caused $315 billion in the Caribbean before hitting the US</a:t>
            </a:r>
          </a:p>
          <a:p>
            <a:pPr>
              <a:defRPr/>
            </a:pPr>
            <a:r>
              <a:rPr lang="en-US" sz="2200" b="1" dirty="0" smtClean="0"/>
              <a:t>Total Damage caused </a:t>
            </a:r>
            <a:r>
              <a:rPr lang="en-US" sz="2200" dirty="0" smtClean="0"/>
              <a:t>– </a:t>
            </a:r>
            <a:r>
              <a:rPr lang="en-US" sz="2200" u="sng" dirty="0" smtClean="0"/>
              <a:t>72,000 homes or business in New Jersey alone, in Cuba estimated 130,000 to 200,000 homes damaged or destroyed</a:t>
            </a:r>
          </a:p>
          <a:p>
            <a:pPr>
              <a:defRPr/>
            </a:pPr>
            <a:r>
              <a:rPr lang="en-US" sz="2200" b="1" dirty="0" smtClean="0"/>
              <a:t>Disaster Aid requirement </a:t>
            </a:r>
            <a:r>
              <a:rPr lang="en-US" sz="2200" u="sng" dirty="0" smtClean="0"/>
              <a:t>– New York -- $42 billion with $9 billion for </a:t>
            </a:r>
            <a:r>
              <a:rPr lang="en-US" sz="2200" u="sng" dirty="0"/>
              <a:t>future damage prevention </a:t>
            </a:r>
            <a:r>
              <a:rPr lang="en-US" sz="2200" u="sng" dirty="0" smtClean="0"/>
              <a:t>, New Jersey -- $37 billion with $7.4 billion for future damage prevention </a:t>
            </a:r>
          </a:p>
          <a:p>
            <a:pPr>
              <a:defRPr/>
            </a:pPr>
            <a:r>
              <a:rPr lang="en-US" sz="2200" b="1" dirty="0" smtClean="0"/>
              <a:t>Hurricane Sandy’s Magnitude </a:t>
            </a:r>
            <a:r>
              <a:rPr lang="en-US" sz="2200" dirty="0" smtClean="0"/>
              <a:t>– </a:t>
            </a:r>
            <a:r>
              <a:rPr lang="en-US" sz="2200" u="sng" dirty="0" smtClean="0"/>
              <a:t>tropical force winds extended 820 miles at their wide, pure kinetic energy for storm surge and wave “destruction potential” reached a 5.8 on a scale of 0 to 6 scale, the highest measured </a:t>
            </a:r>
          </a:p>
        </p:txBody>
      </p:sp>
    </p:spTree>
    <p:extLst>
      <p:ext uri="{BB962C8B-B14F-4D97-AF65-F5344CB8AC3E}">
        <p14:creationId xmlns:p14="http://schemas.microsoft.com/office/powerpoint/2010/main" val="31703196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9600" y="304800"/>
            <a:ext cx="7924800" cy="762000"/>
          </a:xfrm>
        </p:spPr>
        <p:txBody>
          <a:bodyPr>
            <a:noAutofit/>
          </a:bodyPr>
          <a:lstStyle/>
          <a:p>
            <a:pPr algn="ctr">
              <a:defRPr/>
            </a:pPr>
            <a:r>
              <a:rPr lang="en-US" sz="3600" dirty="0" smtClean="0"/>
              <a:t>Geographic Regions at Risk for Cyclones</a:t>
            </a:r>
            <a:endParaRPr lang="en-US" sz="3600" dirty="0"/>
          </a:p>
        </p:txBody>
      </p:sp>
      <p:sp>
        <p:nvSpPr>
          <p:cNvPr id="3" name="Text Placeholder 2"/>
          <p:cNvSpPr>
            <a:spLocks noGrp="1"/>
          </p:cNvSpPr>
          <p:nvPr>
            <p:ph type="body" idx="4294967295"/>
          </p:nvPr>
        </p:nvSpPr>
        <p:spPr>
          <a:xfrm>
            <a:off x="228600" y="1219200"/>
            <a:ext cx="8839200" cy="4911725"/>
          </a:xfrm>
        </p:spPr>
        <p:txBody>
          <a:bodyPr>
            <a:normAutofit/>
          </a:bodyPr>
          <a:lstStyle/>
          <a:p>
            <a:pPr>
              <a:defRPr/>
            </a:pPr>
            <a:r>
              <a:rPr lang="en-US" b="1" dirty="0" smtClean="0"/>
              <a:t>Tropical and Extratropical Cyclones pose threats to different parts of the country</a:t>
            </a:r>
          </a:p>
          <a:p>
            <a:pPr lvl="1">
              <a:defRPr/>
            </a:pPr>
            <a:r>
              <a:rPr lang="en-US" sz="2400" b="1" dirty="0" smtClean="0"/>
              <a:t>Tropical cyclones pose threats to these areas</a:t>
            </a:r>
          </a:p>
          <a:p>
            <a:pPr lvl="2">
              <a:defRPr/>
            </a:pPr>
            <a:r>
              <a:rPr lang="en-US" sz="2400" u="sng" dirty="0" smtClean="0"/>
              <a:t>On the East Coast and the Gulf of Mexico and the Islands of the Caribbean Sea</a:t>
            </a:r>
          </a:p>
          <a:p>
            <a:pPr lvl="2">
              <a:defRPr/>
            </a:pPr>
            <a:r>
              <a:rPr lang="en-US" sz="2400" u="sng" dirty="0" smtClean="0"/>
              <a:t>On the West Coast and in the Pacific Ocean, Baja California. West Coast of Mexico and the Pacific Territories of the US</a:t>
            </a:r>
          </a:p>
          <a:p>
            <a:pPr lvl="1">
              <a:defRPr/>
            </a:pPr>
            <a:r>
              <a:rPr lang="en-US" sz="2400" b="1" dirty="0" smtClean="0"/>
              <a:t>Extratropical Cyclones pose threats to all parts of the US</a:t>
            </a:r>
            <a:r>
              <a:rPr lang="en-US" sz="2400" dirty="0" smtClean="0"/>
              <a:t> </a:t>
            </a:r>
            <a:r>
              <a:rPr lang="en-US" sz="2400" u="sng" dirty="0" smtClean="0"/>
              <a:t>Anywhere in the US an Extratropical Cyclone can develop and can bring severe weather to all 50 states (including Hawaii sometimes)</a:t>
            </a:r>
          </a:p>
        </p:txBody>
      </p:sp>
    </p:spTree>
    <p:extLst>
      <p:ext uri="{BB962C8B-B14F-4D97-AF65-F5344CB8AC3E}">
        <p14:creationId xmlns:p14="http://schemas.microsoft.com/office/powerpoint/2010/main" val="3757293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9600" y="381000"/>
            <a:ext cx="7924800" cy="762000"/>
          </a:xfrm>
        </p:spPr>
        <p:txBody>
          <a:bodyPr>
            <a:noAutofit/>
          </a:bodyPr>
          <a:lstStyle/>
          <a:p>
            <a:pPr algn="ctr">
              <a:defRPr/>
            </a:pPr>
            <a:r>
              <a:rPr lang="en-US" sz="3600" dirty="0" smtClean="0"/>
              <a:t>Effects of Cyclones</a:t>
            </a:r>
            <a:endParaRPr lang="en-US" sz="3600" dirty="0"/>
          </a:p>
        </p:txBody>
      </p:sp>
      <p:sp>
        <p:nvSpPr>
          <p:cNvPr id="3" name="Text Placeholder 2"/>
          <p:cNvSpPr>
            <a:spLocks noGrp="1"/>
          </p:cNvSpPr>
          <p:nvPr>
            <p:ph type="body" idx="4294967295"/>
          </p:nvPr>
        </p:nvSpPr>
        <p:spPr>
          <a:xfrm>
            <a:off x="381000" y="1066800"/>
            <a:ext cx="8382000" cy="5064125"/>
          </a:xfrm>
        </p:spPr>
        <p:txBody>
          <a:bodyPr>
            <a:normAutofit/>
          </a:bodyPr>
          <a:lstStyle/>
          <a:p>
            <a:pPr>
              <a:defRPr/>
            </a:pPr>
            <a:r>
              <a:rPr lang="en-US" sz="2600" b="1" u="sng" dirty="0" smtClean="0"/>
              <a:t>Both types of cyclones claim may lives, cause enormous amounts of property damage, with flooding, thunderstorms, tornadoes, and in the winter, snowstorms and blizzards</a:t>
            </a:r>
          </a:p>
          <a:p>
            <a:pPr marL="0" indent="0">
              <a:buNone/>
              <a:defRPr/>
            </a:pPr>
            <a:endParaRPr lang="en-US" sz="2600" b="1" u="sng" dirty="0" smtClean="0"/>
          </a:p>
          <a:p>
            <a:pPr>
              <a:defRPr/>
            </a:pPr>
            <a:r>
              <a:rPr lang="en-US" sz="2600" dirty="0" smtClean="0"/>
              <a:t>Three effects are especially damaging:</a:t>
            </a:r>
          </a:p>
          <a:p>
            <a:pPr lvl="1">
              <a:defRPr/>
            </a:pPr>
            <a:r>
              <a:rPr lang="en-US" sz="2400" b="1" dirty="0" smtClean="0"/>
              <a:t>Storm Surge</a:t>
            </a:r>
          </a:p>
          <a:p>
            <a:pPr lvl="1">
              <a:defRPr/>
            </a:pPr>
            <a:r>
              <a:rPr lang="en-US" sz="2400" b="1" dirty="0" smtClean="0"/>
              <a:t>High Winds</a:t>
            </a:r>
          </a:p>
          <a:p>
            <a:pPr lvl="1">
              <a:defRPr/>
            </a:pPr>
            <a:r>
              <a:rPr lang="en-US" sz="2400" b="1" dirty="0" smtClean="0"/>
              <a:t>Heavy Rains</a:t>
            </a:r>
            <a:endParaRPr lang="en-US" sz="2400" b="1" dirty="0"/>
          </a:p>
        </p:txBody>
      </p:sp>
    </p:spTree>
    <p:extLst>
      <p:ext uri="{BB962C8B-B14F-4D97-AF65-F5344CB8AC3E}">
        <p14:creationId xmlns:p14="http://schemas.microsoft.com/office/powerpoint/2010/main" val="42643501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9600" y="381000"/>
            <a:ext cx="7924800" cy="762000"/>
          </a:xfrm>
        </p:spPr>
        <p:txBody>
          <a:bodyPr>
            <a:noAutofit/>
          </a:bodyPr>
          <a:lstStyle/>
          <a:p>
            <a:pPr algn="ctr">
              <a:defRPr/>
            </a:pPr>
            <a:r>
              <a:rPr lang="en-US" sz="3600" dirty="0" smtClean="0"/>
              <a:t>Effects of Cyclones</a:t>
            </a:r>
            <a:endParaRPr lang="en-US" sz="3600" dirty="0"/>
          </a:p>
        </p:txBody>
      </p:sp>
      <p:sp>
        <p:nvSpPr>
          <p:cNvPr id="3" name="Text Placeholder 2"/>
          <p:cNvSpPr>
            <a:spLocks noGrp="1"/>
          </p:cNvSpPr>
          <p:nvPr>
            <p:ph type="body" idx="4294967295"/>
          </p:nvPr>
        </p:nvSpPr>
        <p:spPr>
          <a:xfrm>
            <a:off x="381000" y="1066800"/>
            <a:ext cx="8382000" cy="5064125"/>
          </a:xfrm>
        </p:spPr>
        <p:txBody>
          <a:bodyPr>
            <a:normAutofit/>
          </a:bodyPr>
          <a:lstStyle/>
          <a:p>
            <a:pPr>
              <a:defRPr/>
            </a:pPr>
            <a:r>
              <a:rPr lang="en-US" b="1" dirty="0" smtClean="0"/>
              <a:t>Storm Surge – the local rise of the sea level that results primarily from water that is pushed toward the shore by the storm winds</a:t>
            </a:r>
          </a:p>
          <a:p>
            <a:pPr lvl="1">
              <a:defRPr/>
            </a:pPr>
            <a:r>
              <a:rPr lang="en-US" sz="2400" u="sng" dirty="0" smtClean="0"/>
              <a:t>Two mechanisms for storm surge are</a:t>
            </a:r>
            <a:r>
              <a:rPr lang="en-US" sz="2400" dirty="0" smtClean="0"/>
              <a:t>:</a:t>
            </a:r>
          </a:p>
          <a:p>
            <a:pPr lvl="2">
              <a:defRPr/>
            </a:pPr>
            <a:r>
              <a:rPr lang="en-US" sz="2400" b="1" dirty="0" smtClean="0"/>
              <a:t>Stress exerted by wind on the water surface causing the water level to rise</a:t>
            </a:r>
          </a:p>
          <a:p>
            <a:pPr lvl="2">
              <a:defRPr/>
            </a:pPr>
            <a:r>
              <a:rPr lang="en-US" sz="2400" b="1" dirty="0" smtClean="0"/>
              <a:t>Low atmospheric pressure that sucks up the water surface</a:t>
            </a:r>
          </a:p>
          <a:p>
            <a:pPr lvl="1">
              <a:defRPr/>
            </a:pPr>
            <a:r>
              <a:rPr lang="en-US" sz="2400" u="sng" dirty="0" smtClean="0"/>
              <a:t>Erosion is also caused by storm surge</a:t>
            </a:r>
            <a:endParaRPr lang="en-US" sz="2400" dirty="0" smtClean="0"/>
          </a:p>
          <a:p>
            <a:pPr lvl="2">
              <a:defRPr/>
            </a:pPr>
            <a:r>
              <a:rPr lang="en-US" sz="2400" b="1" dirty="0" smtClean="0"/>
              <a:t>Beaches are eroded by huge waves</a:t>
            </a:r>
          </a:p>
          <a:p>
            <a:pPr lvl="2">
              <a:defRPr/>
            </a:pPr>
            <a:r>
              <a:rPr lang="en-US" sz="2400" b="1" dirty="0" smtClean="0"/>
              <a:t>Homes along beaches are damaged or washed away by storm surge</a:t>
            </a:r>
          </a:p>
        </p:txBody>
      </p:sp>
    </p:spTree>
    <p:extLst>
      <p:ext uri="{BB962C8B-B14F-4D97-AF65-F5344CB8AC3E}">
        <p14:creationId xmlns:p14="http://schemas.microsoft.com/office/powerpoint/2010/main" val="29298917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9600" y="381000"/>
            <a:ext cx="7924800" cy="762000"/>
          </a:xfrm>
        </p:spPr>
        <p:txBody>
          <a:bodyPr>
            <a:noAutofit/>
          </a:bodyPr>
          <a:lstStyle/>
          <a:p>
            <a:pPr algn="ctr">
              <a:defRPr/>
            </a:pPr>
            <a:r>
              <a:rPr lang="en-US" sz="3600" dirty="0" smtClean="0"/>
              <a:t>Effects of Cyclones</a:t>
            </a:r>
            <a:endParaRPr lang="en-US" sz="3600" dirty="0"/>
          </a:p>
        </p:txBody>
      </p:sp>
      <p:sp>
        <p:nvSpPr>
          <p:cNvPr id="3" name="Text Placeholder 2"/>
          <p:cNvSpPr>
            <a:spLocks noGrp="1"/>
          </p:cNvSpPr>
          <p:nvPr>
            <p:ph type="body" idx="4294967295"/>
          </p:nvPr>
        </p:nvSpPr>
        <p:spPr>
          <a:xfrm>
            <a:off x="381000" y="1066800"/>
            <a:ext cx="8382000" cy="5064125"/>
          </a:xfrm>
        </p:spPr>
        <p:txBody>
          <a:bodyPr>
            <a:normAutofit/>
          </a:bodyPr>
          <a:lstStyle/>
          <a:p>
            <a:pPr>
              <a:defRPr/>
            </a:pPr>
            <a:r>
              <a:rPr lang="en-US" b="1" dirty="0" smtClean="0"/>
              <a:t>High Winds – strong winds from both types of cyclones cause enormous amounts of damage. </a:t>
            </a:r>
          </a:p>
          <a:p>
            <a:pPr marL="0" indent="0">
              <a:buNone/>
              <a:defRPr/>
            </a:pPr>
            <a:endParaRPr lang="en-US" b="1" dirty="0" smtClean="0"/>
          </a:p>
          <a:p>
            <a:pPr lvl="1">
              <a:defRPr/>
            </a:pPr>
            <a:r>
              <a:rPr lang="en-US" sz="2400" u="sng" dirty="0" smtClean="0"/>
              <a:t>High winds blow over houses or damage them</a:t>
            </a:r>
          </a:p>
          <a:p>
            <a:pPr lvl="1">
              <a:defRPr/>
            </a:pPr>
            <a:r>
              <a:rPr lang="en-US" sz="2400" u="sng" dirty="0" smtClean="0"/>
              <a:t>High winds will blow over trees, telephone poles, signs, doing damage to anything underneath</a:t>
            </a:r>
          </a:p>
          <a:p>
            <a:pPr lvl="1">
              <a:defRPr/>
            </a:pPr>
            <a:r>
              <a:rPr lang="en-US" sz="2400" u="sng" dirty="0" smtClean="0"/>
              <a:t>High Winds are also responsible for more erosion of beaches by blowing away the sand  </a:t>
            </a:r>
          </a:p>
          <a:p>
            <a:pPr marL="320040" lvl="1" indent="0">
              <a:buNone/>
              <a:defRPr/>
            </a:pPr>
            <a:endParaRPr lang="en-US" u="sng" dirty="0" smtClean="0"/>
          </a:p>
        </p:txBody>
      </p:sp>
    </p:spTree>
    <p:extLst>
      <p:ext uri="{BB962C8B-B14F-4D97-AF65-F5344CB8AC3E}">
        <p14:creationId xmlns:p14="http://schemas.microsoft.com/office/powerpoint/2010/main" val="5125026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9600" y="381000"/>
            <a:ext cx="7924800" cy="762000"/>
          </a:xfrm>
        </p:spPr>
        <p:txBody>
          <a:bodyPr>
            <a:noAutofit/>
          </a:bodyPr>
          <a:lstStyle/>
          <a:p>
            <a:pPr algn="ctr">
              <a:defRPr/>
            </a:pPr>
            <a:r>
              <a:rPr lang="en-US" sz="3600" dirty="0" smtClean="0"/>
              <a:t>Effects of Cyclones</a:t>
            </a:r>
            <a:endParaRPr lang="en-US" sz="3600" dirty="0"/>
          </a:p>
        </p:txBody>
      </p:sp>
      <p:sp>
        <p:nvSpPr>
          <p:cNvPr id="3" name="Text Placeholder 2"/>
          <p:cNvSpPr>
            <a:spLocks noGrp="1"/>
          </p:cNvSpPr>
          <p:nvPr>
            <p:ph type="body" idx="4294967295"/>
          </p:nvPr>
        </p:nvSpPr>
        <p:spPr>
          <a:xfrm>
            <a:off x="381000" y="1066800"/>
            <a:ext cx="8382000" cy="5064125"/>
          </a:xfrm>
        </p:spPr>
        <p:txBody>
          <a:bodyPr>
            <a:normAutofit/>
          </a:bodyPr>
          <a:lstStyle/>
          <a:p>
            <a:pPr>
              <a:defRPr/>
            </a:pPr>
            <a:r>
              <a:rPr lang="en-US" b="1" dirty="0" smtClean="0"/>
              <a:t>Heavy Rains – Intense rainfall from cyclones can cause widespread inland flooding</a:t>
            </a:r>
          </a:p>
          <a:p>
            <a:pPr lvl="1">
              <a:defRPr/>
            </a:pPr>
            <a:r>
              <a:rPr lang="en-US" sz="2400" u="sng" dirty="0" smtClean="0"/>
              <a:t>Flooding causes damages in houses and businesses</a:t>
            </a:r>
          </a:p>
          <a:p>
            <a:pPr lvl="1">
              <a:defRPr/>
            </a:pPr>
            <a:r>
              <a:rPr lang="en-US" sz="2400" u="sng" dirty="0" smtClean="0"/>
              <a:t>Erodes the beaches</a:t>
            </a:r>
          </a:p>
          <a:p>
            <a:pPr lvl="1">
              <a:defRPr/>
            </a:pPr>
            <a:r>
              <a:rPr lang="en-US" sz="2400" u="sng" dirty="0" smtClean="0"/>
              <a:t>Floods roads so evacuees can not get out of the way of the storm</a:t>
            </a:r>
          </a:p>
          <a:p>
            <a:pPr lvl="1">
              <a:defRPr/>
            </a:pPr>
            <a:r>
              <a:rPr lang="en-US" sz="2400" u="sng" dirty="0" smtClean="0"/>
              <a:t>In large cities, clogs drainages systems and creates havoc </a:t>
            </a:r>
          </a:p>
          <a:p>
            <a:pPr marL="320040" lvl="1" indent="0">
              <a:buNone/>
              <a:defRPr/>
            </a:pPr>
            <a:endParaRPr lang="en-US" sz="2400" u="sng" dirty="0" smtClean="0"/>
          </a:p>
          <a:p>
            <a:pPr>
              <a:defRPr/>
            </a:pPr>
            <a:r>
              <a:rPr lang="en-US" sz="2600" b="1" u="sng" dirty="0" smtClean="0"/>
              <a:t>Hurricane Sandy when it combined with the Extratropical storm caused all of the problems</a:t>
            </a:r>
            <a:endParaRPr lang="en-US" sz="2600" b="1" u="sng" dirty="0"/>
          </a:p>
        </p:txBody>
      </p:sp>
    </p:spTree>
    <p:extLst>
      <p:ext uri="{BB962C8B-B14F-4D97-AF65-F5344CB8AC3E}">
        <p14:creationId xmlns:p14="http://schemas.microsoft.com/office/powerpoint/2010/main" val="15683426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media.nj.com/ledgerupdates_impact/photo/2012/10/11759006-lar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1" y="1136180"/>
            <a:ext cx="7543800" cy="488362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692097" y="567261"/>
            <a:ext cx="5944256" cy="461665"/>
          </a:xfrm>
          <a:prstGeom prst="rect">
            <a:avLst/>
          </a:prstGeom>
          <a:noFill/>
        </p:spPr>
        <p:txBody>
          <a:bodyPr wrap="none" rtlCol="0">
            <a:spAutoFit/>
          </a:bodyPr>
          <a:lstStyle/>
          <a:p>
            <a:r>
              <a:rPr lang="en-US" b="1" dirty="0" smtClean="0"/>
              <a:t>Hugh waves and tide from Storm Surge</a:t>
            </a:r>
            <a:endParaRPr lang="en-US" b="1" dirty="0"/>
          </a:p>
        </p:txBody>
      </p:sp>
    </p:spTree>
    <p:extLst>
      <p:ext uri="{BB962C8B-B14F-4D97-AF65-F5344CB8AC3E}">
        <p14:creationId xmlns:p14="http://schemas.microsoft.com/office/powerpoint/2010/main" val="6534733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blogcdn.com/www.dailyfinance.com/media/2012/11/sandy-hurricane-1040cs1105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671939"/>
            <a:ext cx="7162800" cy="428603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566644" y="685800"/>
            <a:ext cx="4062756" cy="461665"/>
          </a:xfrm>
          <a:prstGeom prst="rect">
            <a:avLst/>
          </a:prstGeom>
          <a:noFill/>
        </p:spPr>
        <p:txBody>
          <a:bodyPr wrap="square" rtlCol="0">
            <a:spAutoFit/>
          </a:bodyPr>
          <a:lstStyle/>
          <a:p>
            <a:r>
              <a:rPr lang="en-US" b="1" dirty="0" smtClean="0"/>
              <a:t>Damage from High Winds</a:t>
            </a:r>
            <a:endParaRPr lang="en-US" b="1" dirty="0"/>
          </a:p>
        </p:txBody>
      </p:sp>
    </p:spTree>
    <p:extLst>
      <p:ext uri="{BB962C8B-B14F-4D97-AF65-F5344CB8AC3E}">
        <p14:creationId xmlns:p14="http://schemas.microsoft.com/office/powerpoint/2010/main" val="37591921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smartgivers.org/uploads/1102-hurricane-sandy-climate-change_jpg_full_600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4491" y="1066800"/>
            <a:ext cx="7189382" cy="487679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067041" y="525379"/>
            <a:ext cx="5089855" cy="461665"/>
          </a:xfrm>
          <a:prstGeom prst="rect">
            <a:avLst/>
          </a:prstGeom>
          <a:noFill/>
        </p:spPr>
        <p:txBody>
          <a:bodyPr wrap="none" rtlCol="0">
            <a:spAutoFit/>
          </a:bodyPr>
          <a:lstStyle/>
          <a:p>
            <a:r>
              <a:rPr lang="en-US" b="1" dirty="0" smtClean="0"/>
              <a:t>Flooding because of Heavy Rains</a:t>
            </a:r>
            <a:endParaRPr lang="en-US" b="1" dirty="0"/>
          </a:p>
        </p:txBody>
      </p:sp>
    </p:spTree>
    <p:extLst>
      <p:ext uri="{BB962C8B-B14F-4D97-AF65-F5344CB8AC3E}">
        <p14:creationId xmlns:p14="http://schemas.microsoft.com/office/powerpoint/2010/main" val="5988448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9600" y="457200"/>
            <a:ext cx="7924800" cy="1219200"/>
          </a:xfrm>
        </p:spPr>
        <p:txBody>
          <a:bodyPr>
            <a:noAutofit/>
          </a:bodyPr>
          <a:lstStyle/>
          <a:p>
            <a:pPr algn="ctr">
              <a:defRPr/>
            </a:pPr>
            <a:r>
              <a:rPr lang="en-US" sz="3600" dirty="0" smtClean="0"/>
              <a:t>Linkages between Cyclones and other Natural Hazards</a:t>
            </a:r>
            <a:endParaRPr lang="en-US" sz="3600" dirty="0"/>
          </a:p>
        </p:txBody>
      </p:sp>
      <p:sp>
        <p:nvSpPr>
          <p:cNvPr id="3" name="Text Placeholder 2"/>
          <p:cNvSpPr>
            <a:spLocks noGrp="1"/>
          </p:cNvSpPr>
          <p:nvPr>
            <p:ph type="body" idx="4294967295"/>
          </p:nvPr>
        </p:nvSpPr>
        <p:spPr>
          <a:xfrm>
            <a:off x="381000" y="1447800"/>
            <a:ext cx="8153400" cy="4683125"/>
          </a:xfrm>
        </p:spPr>
        <p:txBody>
          <a:bodyPr>
            <a:normAutofit/>
          </a:bodyPr>
          <a:lstStyle/>
          <a:p>
            <a:pPr>
              <a:defRPr/>
            </a:pPr>
            <a:r>
              <a:rPr lang="en-US" sz="2600" b="1" dirty="0" smtClean="0"/>
              <a:t>Coastal Erosion</a:t>
            </a:r>
          </a:p>
          <a:p>
            <a:pPr>
              <a:defRPr/>
            </a:pPr>
            <a:r>
              <a:rPr lang="en-US" sz="2600" b="1" dirty="0" smtClean="0"/>
              <a:t>Flooding</a:t>
            </a:r>
          </a:p>
          <a:p>
            <a:pPr>
              <a:defRPr/>
            </a:pPr>
            <a:r>
              <a:rPr lang="en-US" sz="2600" b="1" dirty="0" smtClean="0"/>
              <a:t>Mass Wasting</a:t>
            </a:r>
          </a:p>
          <a:p>
            <a:pPr>
              <a:defRPr/>
            </a:pPr>
            <a:r>
              <a:rPr lang="en-US" sz="2600" b="1" dirty="0" smtClean="0"/>
              <a:t>Tornadoes</a:t>
            </a:r>
          </a:p>
          <a:p>
            <a:pPr>
              <a:defRPr/>
            </a:pPr>
            <a:r>
              <a:rPr lang="en-US" sz="2600" b="1" dirty="0" smtClean="0"/>
              <a:t>Severe Thunderstorms</a:t>
            </a:r>
          </a:p>
          <a:p>
            <a:pPr>
              <a:defRPr/>
            </a:pPr>
            <a:r>
              <a:rPr lang="en-US" sz="2600" b="1" dirty="0" smtClean="0"/>
              <a:t>Snowstorms</a:t>
            </a:r>
            <a:endParaRPr lang="en-US" sz="2600" b="1" dirty="0"/>
          </a:p>
          <a:p>
            <a:pPr>
              <a:defRPr/>
            </a:pPr>
            <a:r>
              <a:rPr lang="en-US" sz="2600" b="1" dirty="0" smtClean="0"/>
              <a:t>Blizzards</a:t>
            </a:r>
          </a:p>
          <a:p>
            <a:pPr>
              <a:defRPr/>
            </a:pPr>
            <a:r>
              <a:rPr lang="en-US" sz="2600" b="1" dirty="0" smtClean="0"/>
              <a:t>Rising waters of the oceans devastating coastlines</a:t>
            </a:r>
          </a:p>
        </p:txBody>
      </p:sp>
    </p:spTree>
    <p:extLst>
      <p:ext uri="{BB962C8B-B14F-4D97-AF65-F5344CB8AC3E}">
        <p14:creationId xmlns:p14="http://schemas.microsoft.com/office/powerpoint/2010/main" val="12029920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04800"/>
            <a:ext cx="8458200" cy="838200"/>
          </a:xfrm>
        </p:spPr>
        <p:txBody>
          <a:bodyPr>
            <a:noAutofit/>
          </a:bodyPr>
          <a:lstStyle/>
          <a:p>
            <a:pPr>
              <a:defRPr/>
            </a:pPr>
            <a:r>
              <a:rPr lang="en-US" sz="3600" dirty="0"/>
              <a:t>Natural Service Functions of Cyclones</a:t>
            </a:r>
          </a:p>
        </p:txBody>
      </p:sp>
      <p:sp>
        <p:nvSpPr>
          <p:cNvPr id="3" name="Text Placeholder 2"/>
          <p:cNvSpPr>
            <a:spLocks noGrp="1"/>
          </p:cNvSpPr>
          <p:nvPr>
            <p:ph type="body" idx="4294967295"/>
          </p:nvPr>
        </p:nvSpPr>
        <p:spPr>
          <a:xfrm>
            <a:off x="914400" y="1219200"/>
            <a:ext cx="7239000" cy="4759325"/>
          </a:xfrm>
        </p:spPr>
        <p:txBody>
          <a:bodyPr>
            <a:normAutofit lnSpcReduction="10000"/>
          </a:bodyPr>
          <a:lstStyle/>
          <a:p>
            <a:pPr>
              <a:defRPr/>
            </a:pPr>
            <a:r>
              <a:rPr lang="en-US" b="1" dirty="0" smtClean="0"/>
              <a:t>Storms influence our lives everyday</a:t>
            </a:r>
          </a:p>
          <a:p>
            <a:pPr>
              <a:defRPr/>
            </a:pPr>
            <a:r>
              <a:rPr lang="en-US" b="1" dirty="0" smtClean="0"/>
              <a:t>Storms impact the landscape</a:t>
            </a:r>
          </a:p>
          <a:p>
            <a:pPr lvl="1">
              <a:defRPr/>
            </a:pPr>
            <a:r>
              <a:rPr lang="en-US" sz="2400" b="1" dirty="0" smtClean="0"/>
              <a:t>Negative effect</a:t>
            </a:r>
          </a:p>
          <a:p>
            <a:pPr lvl="2">
              <a:defRPr/>
            </a:pPr>
            <a:r>
              <a:rPr lang="en-US" sz="2400" dirty="0" smtClean="0"/>
              <a:t>Accelerate erosion, </a:t>
            </a:r>
          </a:p>
          <a:p>
            <a:pPr lvl="2">
              <a:defRPr/>
            </a:pPr>
            <a:r>
              <a:rPr lang="en-US" sz="2400" dirty="0" smtClean="0"/>
              <a:t>Flood valleys, </a:t>
            </a:r>
          </a:p>
          <a:p>
            <a:pPr lvl="2">
              <a:defRPr/>
            </a:pPr>
            <a:r>
              <a:rPr lang="en-US" sz="2400" dirty="0" smtClean="0"/>
              <a:t>Destroy buildings</a:t>
            </a:r>
          </a:p>
          <a:p>
            <a:pPr lvl="2">
              <a:defRPr/>
            </a:pPr>
            <a:r>
              <a:rPr lang="en-US" sz="2400" dirty="0" smtClean="0"/>
              <a:t>Decimate crops</a:t>
            </a:r>
          </a:p>
          <a:p>
            <a:pPr lvl="1">
              <a:defRPr/>
            </a:pPr>
            <a:r>
              <a:rPr lang="en-US" sz="2400" b="1" dirty="0" smtClean="0"/>
              <a:t>Positive effect</a:t>
            </a:r>
          </a:p>
          <a:p>
            <a:pPr lvl="2">
              <a:defRPr/>
            </a:pPr>
            <a:r>
              <a:rPr lang="en-US" sz="2400" dirty="0" smtClean="0"/>
              <a:t>Promote diversity in vegetative cover</a:t>
            </a:r>
          </a:p>
          <a:p>
            <a:pPr lvl="2">
              <a:defRPr/>
            </a:pPr>
            <a:r>
              <a:rPr lang="en-US" sz="2400" dirty="0" smtClean="0"/>
              <a:t>Increase the size of lakes and ponds</a:t>
            </a:r>
          </a:p>
          <a:p>
            <a:pPr lvl="2">
              <a:defRPr/>
            </a:pPr>
            <a:r>
              <a:rPr lang="en-US" sz="2400" dirty="0" smtClean="0"/>
              <a:t>Stimulate plant growth with moisture</a:t>
            </a:r>
          </a:p>
        </p:txBody>
      </p:sp>
    </p:spTree>
    <p:extLst>
      <p:ext uri="{BB962C8B-B14F-4D97-AF65-F5344CB8AC3E}">
        <p14:creationId xmlns:p14="http://schemas.microsoft.com/office/powerpoint/2010/main" val="20420831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contentwithpictures.com/wp-content/uploads/2012/10/Hurricane-Sandy-Tracker-projected-pat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916" y="609600"/>
            <a:ext cx="8724900" cy="5334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03370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5800" y="381000"/>
            <a:ext cx="7924800" cy="762000"/>
          </a:xfrm>
        </p:spPr>
        <p:txBody>
          <a:bodyPr>
            <a:noAutofit/>
          </a:bodyPr>
          <a:lstStyle/>
          <a:p>
            <a:pPr algn="ctr">
              <a:defRPr/>
            </a:pPr>
            <a:r>
              <a:rPr lang="en-US" sz="3600" dirty="0" smtClean="0"/>
              <a:t>Natural Service Functions of Cyclones</a:t>
            </a:r>
            <a:endParaRPr lang="en-US" sz="3600" dirty="0"/>
          </a:p>
        </p:txBody>
      </p:sp>
      <p:sp>
        <p:nvSpPr>
          <p:cNvPr id="3" name="Text Placeholder 2"/>
          <p:cNvSpPr>
            <a:spLocks noGrp="1"/>
          </p:cNvSpPr>
          <p:nvPr>
            <p:ph type="body" idx="4294967295"/>
          </p:nvPr>
        </p:nvSpPr>
        <p:spPr>
          <a:xfrm>
            <a:off x="381000" y="1447800"/>
            <a:ext cx="8153400" cy="4683125"/>
          </a:xfrm>
        </p:spPr>
        <p:txBody>
          <a:bodyPr>
            <a:normAutofit/>
          </a:bodyPr>
          <a:lstStyle/>
          <a:p>
            <a:pPr>
              <a:defRPr/>
            </a:pPr>
            <a:r>
              <a:rPr lang="en-US" sz="2600" dirty="0" smtClean="0"/>
              <a:t>Primary Source of precipitation</a:t>
            </a:r>
          </a:p>
          <a:p>
            <a:pPr>
              <a:defRPr/>
            </a:pPr>
            <a:r>
              <a:rPr lang="en-US" sz="2600" dirty="0" smtClean="0"/>
              <a:t>Equalizing temperatures</a:t>
            </a:r>
          </a:p>
          <a:p>
            <a:pPr>
              <a:defRPr/>
            </a:pPr>
            <a:r>
              <a:rPr lang="en-US" sz="2600" dirty="0" smtClean="0"/>
              <a:t>Storms carry plants, animals, and microorganisms to volcanic islands bringing the flora and fauna</a:t>
            </a:r>
          </a:p>
          <a:p>
            <a:pPr>
              <a:defRPr/>
            </a:pPr>
            <a:r>
              <a:rPr lang="en-US" sz="2600" dirty="0" smtClean="0"/>
              <a:t>Winds stir up the waters of the ocean bringing nutrient rich plankton to the surface</a:t>
            </a:r>
          </a:p>
          <a:p>
            <a:pPr>
              <a:defRPr/>
            </a:pPr>
            <a:r>
              <a:rPr lang="en-US" sz="2600" dirty="0" smtClean="0"/>
              <a:t>View cyclones as awe-inspiring sources of beauty and reminders of the power of natural processes</a:t>
            </a:r>
          </a:p>
        </p:txBody>
      </p:sp>
    </p:spTree>
    <p:extLst>
      <p:ext uri="{BB962C8B-B14F-4D97-AF65-F5344CB8AC3E}">
        <p14:creationId xmlns:p14="http://schemas.microsoft.com/office/powerpoint/2010/main" val="7363378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5800" y="381000"/>
            <a:ext cx="7924800" cy="762000"/>
          </a:xfrm>
        </p:spPr>
        <p:txBody>
          <a:bodyPr>
            <a:noAutofit/>
          </a:bodyPr>
          <a:lstStyle/>
          <a:p>
            <a:pPr algn="ctr">
              <a:defRPr/>
            </a:pPr>
            <a:r>
              <a:rPr lang="en-US" sz="3600" dirty="0" smtClean="0"/>
              <a:t>Minimizing the effects of Cyclones</a:t>
            </a:r>
            <a:endParaRPr lang="en-US" sz="3600" dirty="0"/>
          </a:p>
        </p:txBody>
      </p:sp>
      <p:sp>
        <p:nvSpPr>
          <p:cNvPr id="3" name="Text Placeholder 2"/>
          <p:cNvSpPr>
            <a:spLocks noGrp="1"/>
          </p:cNvSpPr>
          <p:nvPr>
            <p:ph type="body" idx="4294967295"/>
          </p:nvPr>
        </p:nvSpPr>
        <p:spPr>
          <a:xfrm>
            <a:off x="381000" y="1066800"/>
            <a:ext cx="8153400" cy="5064125"/>
          </a:xfrm>
        </p:spPr>
        <p:txBody>
          <a:bodyPr>
            <a:normAutofit/>
          </a:bodyPr>
          <a:lstStyle/>
          <a:p>
            <a:pPr>
              <a:defRPr/>
            </a:pPr>
            <a:r>
              <a:rPr lang="en-US" sz="2000" b="1" u="sng" dirty="0" smtClean="0"/>
              <a:t>Forecasts and warnings</a:t>
            </a:r>
          </a:p>
          <a:p>
            <a:pPr lvl="1">
              <a:defRPr/>
            </a:pPr>
            <a:r>
              <a:rPr lang="en-US" sz="2000" b="1" dirty="0" smtClean="0"/>
              <a:t>Hurricane forecasting tools</a:t>
            </a:r>
          </a:p>
          <a:p>
            <a:pPr lvl="2">
              <a:defRPr/>
            </a:pPr>
            <a:r>
              <a:rPr lang="en-US" dirty="0" smtClean="0"/>
              <a:t>With the invention </a:t>
            </a:r>
            <a:r>
              <a:rPr lang="en-US" dirty="0"/>
              <a:t>of </a:t>
            </a:r>
            <a:r>
              <a:rPr lang="en-US" u="sng" dirty="0"/>
              <a:t>Global Positioning Systems (GPS) </a:t>
            </a:r>
            <a:r>
              <a:rPr lang="en-US" dirty="0"/>
              <a:t>and accurate </a:t>
            </a:r>
            <a:r>
              <a:rPr lang="en-US" u="sng" dirty="0"/>
              <a:t>Geographic Information Systems (GIS) </a:t>
            </a:r>
            <a:r>
              <a:rPr lang="en-US" dirty="0"/>
              <a:t>hurricanes can be tracked and people can be warned about storm and “get out of the way</a:t>
            </a:r>
            <a:r>
              <a:rPr lang="en-US" dirty="0" smtClean="0"/>
              <a:t>”</a:t>
            </a:r>
          </a:p>
          <a:p>
            <a:pPr lvl="2">
              <a:defRPr/>
            </a:pPr>
            <a:r>
              <a:rPr lang="en-US" dirty="0" smtClean="0"/>
              <a:t>Weather Satellites are also essential to the forecasting of these storms</a:t>
            </a:r>
          </a:p>
          <a:p>
            <a:pPr lvl="3">
              <a:defRPr/>
            </a:pPr>
            <a:r>
              <a:rPr lang="en-US" sz="2000" dirty="0" smtClean="0"/>
              <a:t>Meteorologists use computers to develop weather models from the data collected by the weather satellites or GPS units to create a better forecast </a:t>
            </a:r>
          </a:p>
          <a:p>
            <a:pPr lvl="3">
              <a:defRPr/>
            </a:pPr>
            <a:r>
              <a:rPr lang="en-US" sz="2000" dirty="0" smtClean="0"/>
              <a:t>Hurricane watches and warnings can be given, enabling people time to prepare for the storm</a:t>
            </a:r>
          </a:p>
          <a:p>
            <a:pPr lvl="3">
              <a:defRPr/>
            </a:pPr>
            <a:r>
              <a:rPr lang="en-US" sz="2000" dirty="0" smtClean="0"/>
              <a:t>Storm watches and warnings are given for Extratropical cyclones.  This allows for people across the country to prepare for a storm</a:t>
            </a:r>
            <a:endParaRPr lang="en-US" sz="2000" dirty="0"/>
          </a:p>
        </p:txBody>
      </p:sp>
    </p:spTree>
    <p:extLst>
      <p:ext uri="{BB962C8B-B14F-4D97-AF65-F5344CB8AC3E}">
        <p14:creationId xmlns:p14="http://schemas.microsoft.com/office/powerpoint/2010/main" val="20330145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5800" y="381000"/>
            <a:ext cx="7924800" cy="762000"/>
          </a:xfrm>
        </p:spPr>
        <p:txBody>
          <a:bodyPr>
            <a:noAutofit/>
          </a:bodyPr>
          <a:lstStyle/>
          <a:p>
            <a:pPr algn="ctr">
              <a:defRPr/>
            </a:pPr>
            <a:r>
              <a:rPr lang="en-US" sz="3600" dirty="0" smtClean="0"/>
              <a:t>Human Interaction with Cyclones</a:t>
            </a:r>
            <a:endParaRPr lang="en-US" sz="3600" dirty="0"/>
          </a:p>
        </p:txBody>
      </p:sp>
      <p:sp>
        <p:nvSpPr>
          <p:cNvPr id="3" name="Text Placeholder 2"/>
          <p:cNvSpPr>
            <a:spLocks noGrp="1"/>
          </p:cNvSpPr>
          <p:nvPr>
            <p:ph type="body" idx="4294967295"/>
          </p:nvPr>
        </p:nvSpPr>
        <p:spPr>
          <a:xfrm>
            <a:off x="381000" y="1447800"/>
            <a:ext cx="8153400" cy="4683125"/>
          </a:xfrm>
        </p:spPr>
        <p:txBody>
          <a:bodyPr>
            <a:normAutofit/>
          </a:bodyPr>
          <a:lstStyle/>
          <a:p>
            <a:pPr>
              <a:defRPr/>
            </a:pPr>
            <a:r>
              <a:rPr lang="en-US" b="1" dirty="0" smtClean="0"/>
              <a:t>Can’t Fix Stupid! </a:t>
            </a:r>
            <a:endParaRPr lang="en-US" b="1" dirty="0"/>
          </a:p>
          <a:p>
            <a:pPr>
              <a:defRPr/>
            </a:pPr>
            <a:r>
              <a:rPr lang="en-US" b="1" dirty="0" smtClean="0"/>
              <a:t>More people are building close to the shores</a:t>
            </a:r>
          </a:p>
          <a:p>
            <a:pPr>
              <a:defRPr/>
            </a:pPr>
            <a:r>
              <a:rPr lang="en-US" b="1" dirty="0" smtClean="0"/>
              <a:t>Many are building their homes in mountainous places where there is chance of sliding if there is a large wet storm </a:t>
            </a:r>
          </a:p>
          <a:p>
            <a:pPr>
              <a:defRPr/>
            </a:pPr>
            <a:r>
              <a:rPr lang="en-US" b="1" dirty="0" smtClean="0"/>
              <a:t>Looking at the destruction of both Katrina and Sandy, we can see how people were not prepared for these storms</a:t>
            </a:r>
          </a:p>
          <a:p>
            <a:pPr>
              <a:defRPr/>
            </a:pPr>
            <a:r>
              <a:rPr lang="en-US" b="1" dirty="0" smtClean="0"/>
              <a:t>But they are learning.  </a:t>
            </a:r>
          </a:p>
          <a:p>
            <a:pPr lvl="1">
              <a:defRPr/>
            </a:pPr>
            <a:r>
              <a:rPr lang="en-US" sz="2400" b="1" dirty="0" smtClean="0"/>
              <a:t>People are slowly rebuilding New Orleans and Long Island</a:t>
            </a:r>
          </a:p>
          <a:p>
            <a:pPr lvl="1">
              <a:defRPr/>
            </a:pPr>
            <a:r>
              <a:rPr lang="en-US" sz="2400" b="1" dirty="0" smtClean="0"/>
              <a:t>They are building smarter and trying minimize damage from future storms</a:t>
            </a:r>
          </a:p>
        </p:txBody>
      </p:sp>
    </p:spTree>
    <p:extLst>
      <p:ext uri="{BB962C8B-B14F-4D97-AF65-F5344CB8AC3E}">
        <p14:creationId xmlns:p14="http://schemas.microsoft.com/office/powerpoint/2010/main" val="340514504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5800" y="381000"/>
            <a:ext cx="7924800" cy="762000"/>
          </a:xfrm>
        </p:spPr>
        <p:txBody>
          <a:bodyPr>
            <a:noAutofit/>
          </a:bodyPr>
          <a:lstStyle/>
          <a:p>
            <a:pPr algn="ctr">
              <a:defRPr/>
            </a:pPr>
            <a:r>
              <a:rPr lang="en-US" sz="3600" dirty="0" smtClean="0"/>
              <a:t>Human Interaction with Cyclones</a:t>
            </a:r>
            <a:endParaRPr lang="en-US" sz="3600" dirty="0"/>
          </a:p>
        </p:txBody>
      </p:sp>
      <p:sp>
        <p:nvSpPr>
          <p:cNvPr id="3" name="Text Placeholder 2"/>
          <p:cNvSpPr>
            <a:spLocks noGrp="1"/>
          </p:cNvSpPr>
          <p:nvPr>
            <p:ph type="body" idx="4294967295"/>
          </p:nvPr>
        </p:nvSpPr>
        <p:spPr>
          <a:xfrm>
            <a:off x="381000" y="1447800"/>
            <a:ext cx="8153400" cy="4683125"/>
          </a:xfrm>
        </p:spPr>
        <p:txBody>
          <a:bodyPr>
            <a:normAutofit lnSpcReduction="10000"/>
          </a:bodyPr>
          <a:lstStyle/>
          <a:p>
            <a:pPr>
              <a:defRPr/>
            </a:pPr>
            <a:r>
              <a:rPr lang="en-US" sz="2600" b="1" dirty="0" smtClean="0"/>
              <a:t>Actually with the invention of Global Positioning Systems (GPS) and accurate Geographic Information Systems (GIS) hurricanes can be tracked and people can be warned about storm and “get out of the way”</a:t>
            </a:r>
          </a:p>
          <a:p>
            <a:pPr>
              <a:defRPr/>
            </a:pPr>
            <a:r>
              <a:rPr lang="en-US" sz="2600" b="1" dirty="0" smtClean="0"/>
              <a:t>As the population grows in the US and around the world, more people are effected by these kinds of storms</a:t>
            </a:r>
          </a:p>
          <a:p>
            <a:pPr>
              <a:defRPr/>
            </a:pPr>
            <a:r>
              <a:rPr lang="en-US" sz="2600" b="1" dirty="0" smtClean="0"/>
              <a:t>The better the tracking systems and forecasting, the less people get hurt of killed.</a:t>
            </a:r>
          </a:p>
          <a:p>
            <a:pPr>
              <a:defRPr/>
            </a:pPr>
            <a:r>
              <a:rPr lang="en-US" sz="2600" b="1" dirty="0" smtClean="0"/>
              <a:t>The more we know about these storms, the better we can build our houses to withstand these storms.</a:t>
            </a:r>
          </a:p>
        </p:txBody>
      </p:sp>
    </p:spTree>
    <p:extLst>
      <p:ext uri="{BB962C8B-B14F-4D97-AF65-F5344CB8AC3E}">
        <p14:creationId xmlns:p14="http://schemas.microsoft.com/office/powerpoint/2010/main" val="23825702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5800" y="381000"/>
            <a:ext cx="7924800" cy="762000"/>
          </a:xfrm>
        </p:spPr>
        <p:txBody>
          <a:bodyPr>
            <a:noAutofit/>
          </a:bodyPr>
          <a:lstStyle/>
          <a:p>
            <a:pPr algn="ctr">
              <a:defRPr/>
            </a:pPr>
            <a:r>
              <a:rPr lang="en-US" sz="3600" dirty="0" smtClean="0"/>
              <a:t>Minimizing the effects of Cyclones</a:t>
            </a:r>
            <a:endParaRPr lang="en-US" sz="3600" dirty="0"/>
          </a:p>
        </p:txBody>
      </p:sp>
      <p:sp>
        <p:nvSpPr>
          <p:cNvPr id="3" name="Text Placeholder 2"/>
          <p:cNvSpPr>
            <a:spLocks noGrp="1"/>
          </p:cNvSpPr>
          <p:nvPr>
            <p:ph type="body" idx="4294967295"/>
          </p:nvPr>
        </p:nvSpPr>
        <p:spPr>
          <a:xfrm>
            <a:off x="381000" y="1143000"/>
            <a:ext cx="8153400" cy="5029200"/>
          </a:xfrm>
        </p:spPr>
        <p:txBody>
          <a:bodyPr>
            <a:noAutofit/>
          </a:bodyPr>
          <a:lstStyle/>
          <a:p>
            <a:pPr>
              <a:defRPr/>
            </a:pPr>
            <a:r>
              <a:rPr lang="en-US" b="1" u="sng" dirty="0" smtClean="0"/>
              <a:t>Forecasts and warnings</a:t>
            </a:r>
          </a:p>
          <a:p>
            <a:pPr lvl="1">
              <a:defRPr/>
            </a:pPr>
            <a:r>
              <a:rPr lang="en-US" sz="2400" dirty="0" smtClean="0"/>
              <a:t>Using new imagery called LiDAR, forecasters can predict storm surge.</a:t>
            </a:r>
          </a:p>
          <a:p>
            <a:pPr lvl="2">
              <a:defRPr/>
            </a:pPr>
            <a:r>
              <a:rPr lang="en-US" sz="2400" dirty="0" smtClean="0"/>
              <a:t>This new imagery shows a 3-D depiction of waves.</a:t>
            </a:r>
          </a:p>
          <a:p>
            <a:pPr lvl="2">
              <a:defRPr/>
            </a:pPr>
            <a:r>
              <a:rPr lang="en-US" sz="2400" dirty="0" smtClean="0"/>
              <a:t>This can help to warn people ahead of time about what kind of weather to expect</a:t>
            </a:r>
          </a:p>
          <a:p>
            <a:pPr>
              <a:defRPr/>
            </a:pPr>
            <a:r>
              <a:rPr lang="en-US" b="1" u="sng" dirty="0" smtClean="0"/>
              <a:t>Hurricane Prediction and the Future</a:t>
            </a:r>
            <a:endParaRPr lang="en-US" b="1" u="sng" dirty="0"/>
          </a:p>
          <a:p>
            <a:pPr lvl="1">
              <a:defRPr/>
            </a:pPr>
            <a:r>
              <a:rPr lang="en-US" sz="2400" dirty="0" smtClean="0"/>
              <a:t>Since better prediction of hurricanes have been developed, less people have been hurt and/or killed </a:t>
            </a:r>
            <a:endParaRPr lang="en-US" sz="2400" dirty="0"/>
          </a:p>
          <a:p>
            <a:pPr lvl="1">
              <a:defRPr/>
            </a:pPr>
            <a:r>
              <a:rPr lang="en-US" sz="2400" dirty="0" smtClean="0"/>
              <a:t>But coastal populations are still growing and as long as this keeps happening there will be problems when these giant storms due occur</a:t>
            </a:r>
          </a:p>
        </p:txBody>
      </p:sp>
    </p:spTree>
    <p:extLst>
      <p:ext uri="{BB962C8B-B14F-4D97-AF65-F5344CB8AC3E}">
        <p14:creationId xmlns:p14="http://schemas.microsoft.com/office/powerpoint/2010/main" val="27920886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152400"/>
            <a:ext cx="8458200" cy="914400"/>
          </a:xfrm>
        </p:spPr>
        <p:txBody>
          <a:bodyPr>
            <a:noAutofit/>
          </a:bodyPr>
          <a:lstStyle/>
          <a:p>
            <a:pPr algn="ctr">
              <a:defRPr/>
            </a:pPr>
            <a:r>
              <a:rPr lang="en-US" sz="3600" dirty="0" smtClean="0"/>
              <a:t>Perception of and Adjustment to Cyclones</a:t>
            </a:r>
            <a:endParaRPr lang="en-US" sz="3600" dirty="0"/>
          </a:p>
        </p:txBody>
      </p:sp>
      <p:sp>
        <p:nvSpPr>
          <p:cNvPr id="3" name="Text Placeholder 2"/>
          <p:cNvSpPr>
            <a:spLocks noGrp="1"/>
          </p:cNvSpPr>
          <p:nvPr>
            <p:ph type="body" idx="4294967295"/>
          </p:nvPr>
        </p:nvSpPr>
        <p:spPr>
          <a:xfrm>
            <a:off x="381000" y="1219200"/>
            <a:ext cx="8153400" cy="4911725"/>
          </a:xfrm>
        </p:spPr>
        <p:txBody>
          <a:bodyPr>
            <a:normAutofit/>
          </a:bodyPr>
          <a:lstStyle/>
          <a:p>
            <a:pPr>
              <a:defRPr/>
            </a:pPr>
            <a:r>
              <a:rPr lang="en-US" b="1" dirty="0" smtClean="0"/>
              <a:t>Perception of Cyclones</a:t>
            </a:r>
          </a:p>
          <a:p>
            <a:pPr lvl="1">
              <a:defRPr/>
            </a:pPr>
            <a:r>
              <a:rPr lang="en-US" dirty="0" smtClean="0"/>
              <a:t>Residents who live in areas where there is a chance of hurricanes and/or large extracyclones have a large amount of experience with these storms, but they still seem to forget.</a:t>
            </a:r>
          </a:p>
          <a:p>
            <a:pPr lvl="1">
              <a:defRPr/>
            </a:pPr>
            <a:r>
              <a:rPr lang="en-US" dirty="0" smtClean="0"/>
              <a:t>They don’t seem to remember from year to year the risk from these storms</a:t>
            </a:r>
          </a:p>
          <a:p>
            <a:pPr lvl="1">
              <a:defRPr/>
            </a:pPr>
            <a:r>
              <a:rPr lang="en-US" dirty="0" smtClean="0"/>
              <a:t>They really need to figure it out.</a:t>
            </a:r>
          </a:p>
          <a:p>
            <a:pPr lvl="1">
              <a:defRPr/>
            </a:pPr>
            <a:endParaRPr lang="en-US" sz="1200" b="1" dirty="0" smtClean="0"/>
          </a:p>
          <a:p>
            <a:pPr>
              <a:defRPr/>
            </a:pPr>
            <a:r>
              <a:rPr lang="en-US" sz="2400" b="1" dirty="0" smtClean="0"/>
              <a:t>Adjustment to Hurricanes and Extratropical Cyclones</a:t>
            </a:r>
          </a:p>
          <a:p>
            <a:pPr lvl="1">
              <a:defRPr/>
            </a:pPr>
            <a:r>
              <a:rPr lang="en-US" sz="2200" dirty="0" smtClean="0"/>
              <a:t>Warning systems, evacuations plans and shelters, insurance, and building design are key adjustments to these storms</a:t>
            </a:r>
            <a:endParaRPr lang="en-US" sz="2400" b="1" dirty="0" smtClean="0"/>
          </a:p>
        </p:txBody>
      </p:sp>
    </p:spTree>
    <p:extLst>
      <p:ext uri="{BB962C8B-B14F-4D97-AF65-F5344CB8AC3E}">
        <p14:creationId xmlns:p14="http://schemas.microsoft.com/office/powerpoint/2010/main" val="2648594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ontentwithpictures.com/wp-content/uploads/2012/10/Hurricane-Sandy-satellit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457200"/>
            <a:ext cx="7401628"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13877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533400" y="1219200"/>
            <a:ext cx="8001000" cy="4876800"/>
          </a:xfrm>
        </p:spPr>
        <p:txBody>
          <a:bodyPr>
            <a:normAutofit/>
          </a:bodyPr>
          <a:lstStyle/>
          <a:p>
            <a:pPr marL="274320" lvl="1">
              <a:defRPr/>
            </a:pPr>
            <a:r>
              <a:rPr lang="en-US" sz="2400" b="1" dirty="0" smtClean="0"/>
              <a:t>Atmospheric cyclones -- classified </a:t>
            </a:r>
            <a:r>
              <a:rPr lang="en-US" sz="2400" b="1" dirty="0"/>
              <a:t>on their place of </a:t>
            </a:r>
            <a:r>
              <a:rPr lang="en-US" sz="2400" b="1" dirty="0" smtClean="0"/>
              <a:t>origin</a:t>
            </a:r>
            <a:endParaRPr lang="en-US" sz="2400" b="1" u="sng" dirty="0" smtClean="0"/>
          </a:p>
          <a:p>
            <a:pPr>
              <a:defRPr/>
            </a:pPr>
            <a:r>
              <a:rPr lang="en-US" b="1" u="sng" dirty="0" smtClean="0"/>
              <a:t>Extratropical Cyclones </a:t>
            </a:r>
            <a:r>
              <a:rPr lang="en-US" b="1" dirty="0" smtClean="0"/>
              <a:t>–  Mid-latitude cyclones </a:t>
            </a:r>
            <a:r>
              <a:rPr lang="en-US" dirty="0" smtClean="0"/>
              <a:t>on </a:t>
            </a:r>
            <a:r>
              <a:rPr lang="en-US" u="sng" dirty="0" smtClean="0"/>
              <a:t>westerly</a:t>
            </a:r>
            <a:r>
              <a:rPr lang="en-US" dirty="0" smtClean="0"/>
              <a:t> waves</a:t>
            </a:r>
          </a:p>
          <a:p>
            <a:pPr lvl="1">
              <a:defRPr/>
            </a:pPr>
            <a:r>
              <a:rPr lang="en-US" sz="2400" dirty="0" smtClean="0"/>
              <a:t>Found </a:t>
            </a:r>
            <a:r>
              <a:rPr lang="en-US" sz="2400" i="1" dirty="0" smtClean="0"/>
              <a:t>“outside the tropics”</a:t>
            </a:r>
          </a:p>
          <a:p>
            <a:pPr lvl="1">
              <a:defRPr/>
            </a:pPr>
            <a:r>
              <a:rPr lang="en-US" sz="2400" dirty="0" smtClean="0"/>
              <a:t>Between 30 and 70 degrees latitude</a:t>
            </a:r>
          </a:p>
          <a:p>
            <a:pPr>
              <a:defRPr/>
            </a:pPr>
            <a:r>
              <a:rPr lang="en-US" b="1" u="sng" dirty="0" smtClean="0"/>
              <a:t>Tropical cyclones </a:t>
            </a:r>
            <a:r>
              <a:rPr lang="en-US" dirty="0" smtClean="0"/>
              <a:t>– </a:t>
            </a:r>
            <a:r>
              <a:rPr lang="en-US" b="1" dirty="0" smtClean="0"/>
              <a:t>Tropical cyclones –Hurricanes </a:t>
            </a:r>
            <a:r>
              <a:rPr lang="en-US" dirty="0" smtClean="0"/>
              <a:t>on </a:t>
            </a:r>
            <a:r>
              <a:rPr lang="en-US" u="sng" dirty="0" smtClean="0"/>
              <a:t>easterly</a:t>
            </a:r>
            <a:r>
              <a:rPr lang="en-US" dirty="0" smtClean="0"/>
              <a:t> waves</a:t>
            </a:r>
          </a:p>
          <a:p>
            <a:pPr lvl="1">
              <a:defRPr/>
            </a:pPr>
            <a:r>
              <a:rPr lang="en-US" sz="2200" dirty="0" smtClean="0"/>
              <a:t>Found over </a:t>
            </a:r>
            <a:r>
              <a:rPr lang="en-US" sz="2200" i="1" dirty="0" smtClean="0"/>
              <a:t>warm tropical or subtropical ocean water</a:t>
            </a:r>
          </a:p>
          <a:p>
            <a:pPr lvl="1">
              <a:defRPr/>
            </a:pPr>
            <a:r>
              <a:rPr lang="en-US" sz="2200" dirty="0" smtClean="0"/>
              <a:t>Between 5 and 2 degrees latitude</a:t>
            </a:r>
          </a:p>
          <a:p>
            <a:pPr marL="274320" lvl="1">
              <a:defRPr/>
            </a:pPr>
            <a:r>
              <a:rPr lang="en-US" sz="2400" b="1" u="sng" dirty="0" smtClean="0"/>
              <a:t>Both have a counter-clockwise </a:t>
            </a:r>
            <a:r>
              <a:rPr lang="en-US" sz="2400" b="1" u="sng" dirty="0"/>
              <a:t>circulation </a:t>
            </a:r>
            <a:r>
              <a:rPr lang="en-US" sz="2400" b="1" u="sng" dirty="0" smtClean="0"/>
              <a:t>pattern</a:t>
            </a:r>
            <a:r>
              <a:rPr lang="en-US" sz="2400" b="1" dirty="0" smtClean="0"/>
              <a:t> </a:t>
            </a:r>
            <a:r>
              <a:rPr lang="en-US" sz="2400" b="1" dirty="0"/>
              <a:t>in the Northern </a:t>
            </a:r>
            <a:r>
              <a:rPr lang="en-US" sz="2400" b="1" dirty="0" smtClean="0"/>
              <a:t>Hemisphere</a:t>
            </a:r>
            <a:endParaRPr lang="en-US" sz="2400" dirty="0" smtClean="0"/>
          </a:p>
          <a:p>
            <a:pPr>
              <a:defRPr/>
            </a:pPr>
            <a:endParaRPr lang="en-US" sz="1400" dirty="0" smtClean="0"/>
          </a:p>
        </p:txBody>
      </p:sp>
      <p:sp>
        <p:nvSpPr>
          <p:cNvPr id="3" name="Title 2"/>
          <p:cNvSpPr>
            <a:spLocks noGrp="1"/>
          </p:cNvSpPr>
          <p:nvPr>
            <p:ph type="title" idx="4294967295"/>
          </p:nvPr>
        </p:nvSpPr>
        <p:spPr>
          <a:xfrm>
            <a:off x="914400" y="0"/>
            <a:ext cx="7086600" cy="1143000"/>
          </a:xfrm>
        </p:spPr>
        <p:txBody>
          <a:bodyPr>
            <a:normAutofit/>
          </a:bodyPr>
          <a:lstStyle/>
          <a:p>
            <a:pPr algn="ctr">
              <a:defRPr/>
            </a:pPr>
            <a:r>
              <a:rPr lang="en-US" sz="4000" dirty="0" smtClean="0"/>
              <a:t>Introduction to Cyclones</a:t>
            </a:r>
            <a:endParaRPr lang="en-US" sz="4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533400" y="1219200"/>
            <a:ext cx="8001000" cy="4876800"/>
          </a:xfrm>
        </p:spPr>
        <p:txBody>
          <a:bodyPr>
            <a:normAutofit lnSpcReduction="10000"/>
          </a:bodyPr>
          <a:lstStyle/>
          <a:p>
            <a:pPr>
              <a:defRPr/>
            </a:pPr>
            <a:r>
              <a:rPr lang="en-US" sz="2000" b="1" dirty="0" smtClean="0"/>
              <a:t>Classification: </a:t>
            </a:r>
            <a:r>
              <a:rPr lang="en-US" sz="2000" dirty="0" smtClean="0"/>
              <a:t>for meteorologists’ cyclone is term for the large low-pressure system</a:t>
            </a:r>
          </a:p>
          <a:p>
            <a:pPr lvl="1">
              <a:defRPr/>
            </a:pPr>
            <a:r>
              <a:rPr lang="en-US" sz="2000" dirty="0" smtClean="0"/>
              <a:t>To those on the east coast a low-pressure system that tracts up the east coast is called a </a:t>
            </a:r>
            <a:r>
              <a:rPr lang="en-US" sz="2000" i="1" dirty="0" smtClean="0"/>
              <a:t>“nor’easter” </a:t>
            </a:r>
            <a:r>
              <a:rPr lang="en-US" sz="2000" dirty="0" smtClean="0"/>
              <a:t>mostly they are called </a:t>
            </a:r>
            <a:r>
              <a:rPr lang="en-US" sz="2000" i="1" dirty="0" smtClean="0"/>
              <a:t>cold fronts</a:t>
            </a:r>
          </a:p>
          <a:p>
            <a:pPr lvl="1">
              <a:defRPr/>
            </a:pPr>
            <a:r>
              <a:rPr lang="en-US" sz="2000" dirty="0" smtClean="0"/>
              <a:t>Hurricanes have many classifications or names depending where you are in the world. These are:</a:t>
            </a:r>
          </a:p>
          <a:p>
            <a:pPr lvl="2">
              <a:defRPr/>
            </a:pPr>
            <a:r>
              <a:rPr lang="en-US" dirty="0" smtClean="0"/>
              <a:t>Typhoons in the Western Pacific area</a:t>
            </a:r>
          </a:p>
          <a:p>
            <a:pPr lvl="2">
              <a:defRPr/>
            </a:pPr>
            <a:r>
              <a:rPr lang="en-US" dirty="0" smtClean="0"/>
              <a:t>A variation of cyclone in the Southern Hemisphere and in the Indian Ocean</a:t>
            </a:r>
          </a:p>
          <a:p>
            <a:pPr lvl="1">
              <a:defRPr/>
            </a:pPr>
            <a:r>
              <a:rPr lang="en-US" sz="2000" dirty="0" smtClean="0"/>
              <a:t>Hurricanes are classified by their wind speed.  There are 5 levels.</a:t>
            </a:r>
          </a:p>
          <a:p>
            <a:pPr lvl="2">
              <a:defRPr/>
            </a:pPr>
            <a:r>
              <a:rPr lang="en-US" dirty="0" smtClean="0"/>
              <a:t>Category 1 -- 74 to 95 mph</a:t>
            </a:r>
          </a:p>
          <a:p>
            <a:pPr lvl="2">
              <a:defRPr/>
            </a:pPr>
            <a:r>
              <a:rPr lang="en-US" dirty="0" smtClean="0"/>
              <a:t>Category 2 – 96 to 110 mph</a:t>
            </a:r>
          </a:p>
          <a:p>
            <a:pPr lvl="2">
              <a:defRPr/>
            </a:pPr>
            <a:r>
              <a:rPr lang="en-US" dirty="0" smtClean="0"/>
              <a:t>Category 3 – 111 to 130 mph</a:t>
            </a:r>
          </a:p>
          <a:p>
            <a:pPr lvl="2">
              <a:defRPr/>
            </a:pPr>
            <a:r>
              <a:rPr lang="en-US" dirty="0" smtClean="0"/>
              <a:t>Category 4 – 131 to 155 mph</a:t>
            </a:r>
          </a:p>
          <a:p>
            <a:pPr lvl="2">
              <a:defRPr/>
            </a:pPr>
            <a:r>
              <a:rPr lang="en-US" dirty="0" smtClean="0"/>
              <a:t>Category 5 – 156 to -----</a:t>
            </a:r>
          </a:p>
        </p:txBody>
      </p:sp>
      <p:sp>
        <p:nvSpPr>
          <p:cNvPr id="3" name="Title 2"/>
          <p:cNvSpPr>
            <a:spLocks noGrp="1"/>
          </p:cNvSpPr>
          <p:nvPr>
            <p:ph type="title" idx="4294967295"/>
          </p:nvPr>
        </p:nvSpPr>
        <p:spPr>
          <a:xfrm>
            <a:off x="914400" y="0"/>
            <a:ext cx="7086600" cy="1143000"/>
          </a:xfrm>
        </p:spPr>
        <p:txBody>
          <a:bodyPr>
            <a:normAutofit/>
          </a:bodyPr>
          <a:lstStyle/>
          <a:p>
            <a:pPr algn="ctr">
              <a:defRPr/>
            </a:pPr>
            <a:r>
              <a:rPr lang="en-US" sz="4000" dirty="0" smtClean="0"/>
              <a:t>Introduction to Cyclones</a:t>
            </a:r>
            <a:endParaRPr lang="en-US" sz="4000" dirty="0"/>
          </a:p>
        </p:txBody>
      </p:sp>
    </p:spTree>
    <p:extLst>
      <p:ext uri="{BB962C8B-B14F-4D97-AF65-F5344CB8AC3E}">
        <p14:creationId xmlns:p14="http://schemas.microsoft.com/office/powerpoint/2010/main" val="9861231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533400" y="1219200"/>
            <a:ext cx="8001000" cy="4876800"/>
          </a:xfrm>
        </p:spPr>
        <p:txBody>
          <a:bodyPr>
            <a:normAutofit/>
          </a:bodyPr>
          <a:lstStyle/>
          <a:p>
            <a:pPr>
              <a:defRPr/>
            </a:pPr>
            <a:r>
              <a:rPr lang="en-US" b="1" dirty="0" smtClean="0"/>
              <a:t>Naming Convention -</a:t>
            </a:r>
            <a:r>
              <a:rPr lang="en-US" dirty="0" smtClean="0"/>
              <a:t>  </a:t>
            </a:r>
          </a:p>
          <a:p>
            <a:pPr lvl="1">
              <a:defRPr/>
            </a:pPr>
            <a:r>
              <a:rPr lang="en-US" sz="2400" b="1" dirty="0" smtClean="0"/>
              <a:t>Extratropical Cyclones </a:t>
            </a:r>
            <a:r>
              <a:rPr lang="en-US" sz="2400" dirty="0" smtClean="0"/>
              <a:t>are not usually given a personal name</a:t>
            </a:r>
          </a:p>
          <a:p>
            <a:pPr lvl="1">
              <a:defRPr/>
            </a:pPr>
            <a:r>
              <a:rPr lang="en-US" sz="2400" b="1" dirty="0" smtClean="0"/>
              <a:t>Tropical Cyclones </a:t>
            </a:r>
            <a:r>
              <a:rPr lang="en-US" sz="2400" dirty="0" smtClean="0"/>
              <a:t>are given names when they develop and the is a naming convention.</a:t>
            </a:r>
          </a:p>
          <a:p>
            <a:pPr lvl="2">
              <a:defRPr/>
            </a:pPr>
            <a:r>
              <a:rPr lang="en-US" sz="2400" dirty="0" smtClean="0"/>
              <a:t>Once the winds reach a sustained maximum wind speed of </a:t>
            </a:r>
            <a:r>
              <a:rPr lang="en-US" sz="2400" b="1" dirty="0" smtClean="0"/>
              <a:t>39 mph it is given a name</a:t>
            </a:r>
          </a:p>
          <a:p>
            <a:pPr lvl="3">
              <a:defRPr/>
            </a:pPr>
            <a:r>
              <a:rPr lang="en-US" sz="2400" dirty="0" smtClean="0"/>
              <a:t>These names come from a previously agreed on list for each year, starting with the letter a in the alphabet</a:t>
            </a:r>
          </a:p>
          <a:p>
            <a:pPr lvl="3">
              <a:defRPr/>
            </a:pPr>
            <a:r>
              <a:rPr lang="en-US" sz="2400" dirty="0" smtClean="0"/>
              <a:t>These alternate men and women’s names from English, Spanish, and French</a:t>
            </a:r>
          </a:p>
        </p:txBody>
      </p:sp>
      <p:sp>
        <p:nvSpPr>
          <p:cNvPr id="3" name="Title 2"/>
          <p:cNvSpPr>
            <a:spLocks noGrp="1"/>
          </p:cNvSpPr>
          <p:nvPr>
            <p:ph type="title" idx="4294967295"/>
          </p:nvPr>
        </p:nvSpPr>
        <p:spPr>
          <a:xfrm>
            <a:off x="914400" y="0"/>
            <a:ext cx="7086600" cy="1143000"/>
          </a:xfrm>
        </p:spPr>
        <p:txBody>
          <a:bodyPr>
            <a:normAutofit/>
          </a:bodyPr>
          <a:lstStyle/>
          <a:p>
            <a:pPr algn="ctr">
              <a:defRPr/>
            </a:pPr>
            <a:r>
              <a:rPr lang="en-US" sz="4000" dirty="0" smtClean="0"/>
              <a:t>Introduction to Cyclones</a:t>
            </a:r>
            <a:endParaRPr lang="en-US" sz="4000" dirty="0"/>
          </a:p>
        </p:txBody>
      </p:sp>
    </p:spTree>
    <p:extLst>
      <p:ext uri="{BB962C8B-B14F-4D97-AF65-F5344CB8AC3E}">
        <p14:creationId xmlns:p14="http://schemas.microsoft.com/office/powerpoint/2010/main" val="31633733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90600" y="152400"/>
            <a:ext cx="6934200" cy="914400"/>
          </a:xfrm>
        </p:spPr>
        <p:txBody>
          <a:bodyPr>
            <a:normAutofit/>
          </a:bodyPr>
          <a:lstStyle/>
          <a:p>
            <a:pPr algn="ctr">
              <a:defRPr/>
            </a:pPr>
            <a:r>
              <a:rPr lang="en-US" sz="4000" dirty="0" smtClean="0"/>
              <a:t>Tropical Cyclones</a:t>
            </a:r>
            <a:endParaRPr lang="en-US" sz="4000" dirty="0"/>
          </a:p>
        </p:txBody>
      </p:sp>
      <p:sp>
        <p:nvSpPr>
          <p:cNvPr id="3" name="Text Placeholder 2"/>
          <p:cNvSpPr>
            <a:spLocks noGrp="1"/>
          </p:cNvSpPr>
          <p:nvPr>
            <p:ph type="body" idx="4294967295"/>
          </p:nvPr>
        </p:nvSpPr>
        <p:spPr>
          <a:xfrm>
            <a:off x="609600" y="1066800"/>
            <a:ext cx="7848600" cy="5105400"/>
          </a:xfrm>
        </p:spPr>
        <p:txBody>
          <a:bodyPr>
            <a:noAutofit/>
          </a:bodyPr>
          <a:lstStyle/>
          <a:p>
            <a:pPr>
              <a:defRPr/>
            </a:pPr>
            <a:r>
              <a:rPr lang="en-US" sz="2000" b="1" u="sng" dirty="0" smtClean="0"/>
              <a:t>Cyclone Development</a:t>
            </a:r>
          </a:p>
          <a:p>
            <a:pPr lvl="1">
              <a:defRPr/>
            </a:pPr>
            <a:r>
              <a:rPr lang="en-US" sz="2000" b="1" dirty="0" smtClean="0"/>
              <a:t>Form only over warm oceans in the tropics at least a few degrees north or south of the equator</a:t>
            </a:r>
          </a:p>
          <a:p>
            <a:pPr lvl="1">
              <a:defRPr/>
            </a:pPr>
            <a:r>
              <a:rPr lang="en-US" sz="2000" b="1" dirty="0" smtClean="0"/>
              <a:t>Mechanism  of formation not fully understood</a:t>
            </a:r>
          </a:p>
          <a:p>
            <a:pPr lvl="1">
              <a:defRPr/>
            </a:pPr>
            <a:r>
              <a:rPr lang="en-US" sz="2000" b="1" dirty="0" smtClean="0"/>
              <a:t>Always develop out of a preexisting disturbance in the tropical troposphere.</a:t>
            </a:r>
          </a:p>
          <a:p>
            <a:pPr lvl="1">
              <a:defRPr/>
            </a:pPr>
            <a:r>
              <a:rPr lang="en-US" sz="2000" b="1" dirty="0" smtClean="0"/>
              <a:t>Easterly waves provide low-level convergence and lifting that catalyze the develop </a:t>
            </a:r>
          </a:p>
          <a:p>
            <a:pPr lvl="1">
              <a:defRPr/>
            </a:pPr>
            <a:r>
              <a:rPr lang="en-US" sz="2000" b="1" dirty="0" smtClean="0"/>
              <a:t>Less than 10% of all easterly waves grow into hurricane</a:t>
            </a:r>
          </a:p>
          <a:p>
            <a:pPr>
              <a:defRPr/>
            </a:pPr>
            <a:r>
              <a:rPr lang="en-US" sz="2000" b="1" u="sng" dirty="0" smtClean="0"/>
              <a:t>Movement</a:t>
            </a:r>
          </a:p>
          <a:p>
            <a:pPr lvl="1">
              <a:defRPr/>
            </a:pPr>
            <a:r>
              <a:rPr lang="en-US" sz="2000" b="1" dirty="0" smtClean="0"/>
              <a:t>Stay within the trade-winds moving east to west.</a:t>
            </a:r>
          </a:p>
          <a:p>
            <a:pPr>
              <a:defRPr/>
            </a:pPr>
            <a:r>
              <a:rPr lang="en-US" sz="2000" b="1" u="sng" dirty="0" smtClean="0"/>
              <a:t>Damage and Destruction</a:t>
            </a:r>
          </a:p>
          <a:p>
            <a:pPr lvl="1">
              <a:defRPr/>
            </a:pPr>
            <a:r>
              <a:rPr lang="en-US" sz="2000" b="1" dirty="0" smtClean="0"/>
              <a:t>Saffir-Simpson Hurricane Scale 1-5 in intensity</a:t>
            </a:r>
          </a:p>
          <a:p>
            <a:pPr lvl="1">
              <a:defRPr/>
            </a:pPr>
            <a:r>
              <a:rPr lang="en-US" sz="2000" b="1" dirty="0" smtClean="0"/>
              <a:t>Storm Surge -- Ocean bulge – wind driven water that pounds into a shoreline</a:t>
            </a:r>
          </a:p>
        </p:txBody>
      </p:sp>
      <p:graphicFrame>
        <p:nvGraphicFramePr>
          <p:cNvPr id="1026" name="Object 4"/>
          <p:cNvGraphicFramePr>
            <a:graphicFrameLocks noChangeAspect="1"/>
          </p:cNvGraphicFramePr>
          <p:nvPr>
            <p:extLst>
              <p:ext uri="{D42A27DB-BD31-4B8C-83A1-F6EECF244321}">
                <p14:modId xmlns:p14="http://schemas.microsoft.com/office/powerpoint/2010/main" val="3105443790"/>
              </p:ext>
            </p:extLst>
          </p:nvPr>
        </p:nvGraphicFramePr>
        <p:xfrm>
          <a:off x="0" y="6172200"/>
          <a:ext cx="2501900" cy="687388"/>
        </p:xfrm>
        <a:graphic>
          <a:graphicData uri="http://schemas.openxmlformats.org/presentationml/2006/ole">
            <mc:AlternateContent xmlns:mc="http://schemas.openxmlformats.org/markup-compatibility/2006">
              <mc:Choice xmlns:v="urn:schemas-microsoft-com:vml" Requires="v">
                <p:oleObj spid="_x0000_s1066" name="Packager Shell Object" showAsIcon="1" r:id="rId3" imgW="2502000" imgH="686880" progId="Package">
                  <p:embed/>
                </p:oleObj>
              </mc:Choice>
              <mc:Fallback>
                <p:oleObj name="Packager Shell Object" showAsIcon="1" r:id="rId3" imgW="2502000" imgH="686880" progId="Package">
                  <p:embed/>
                  <p:pic>
                    <p:nvPicPr>
                      <p:cNvPr id="0" name="Object 4"/>
                      <p:cNvPicPr>
                        <a:picLocks noChangeAspect="1" noChangeArrowheads="1"/>
                      </p:cNvPicPr>
                      <p:nvPr/>
                    </p:nvPicPr>
                    <p:blipFill>
                      <a:blip r:embed="rId4"/>
                      <a:srcRect/>
                      <a:stretch>
                        <a:fillRect/>
                      </a:stretch>
                    </p:blipFill>
                    <p:spPr bwMode="auto">
                      <a:xfrm>
                        <a:off x="0" y="6172200"/>
                        <a:ext cx="2501900" cy="68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2752</TotalTime>
  <Words>2155</Words>
  <Application>Microsoft Office PowerPoint</Application>
  <PresentationFormat>On-screen Show (4:3)</PresentationFormat>
  <Paragraphs>249</Paragraphs>
  <Slides>45</Slides>
  <Notes>3</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45</vt:i4>
      </vt:variant>
    </vt:vector>
  </HeadingPairs>
  <TitlesOfParts>
    <vt:vector size="48" baseType="lpstr">
      <vt:lpstr>Custom Design</vt:lpstr>
      <vt:lpstr>NewsPrint</vt:lpstr>
      <vt:lpstr>Package</vt:lpstr>
      <vt:lpstr>Hurricanes and Extratropical Cyclones</vt:lpstr>
      <vt:lpstr>Learning Objectives</vt:lpstr>
      <vt:lpstr>Look at Hurricane Sandy</vt:lpstr>
      <vt:lpstr>PowerPoint Presentation</vt:lpstr>
      <vt:lpstr>PowerPoint Presentation</vt:lpstr>
      <vt:lpstr>Introduction to Cyclones</vt:lpstr>
      <vt:lpstr>Introduction to Cyclones</vt:lpstr>
      <vt:lpstr>Introduction to Cyclones</vt:lpstr>
      <vt:lpstr>Tropical Cyclones</vt:lpstr>
      <vt:lpstr>Tropical Cyclones</vt:lpstr>
      <vt:lpstr>PowerPoint Presentation</vt:lpstr>
      <vt:lpstr>PowerPoint Presentation</vt:lpstr>
      <vt:lpstr>PowerPoint Presentation</vt:lpstr>
      <vt:lpstr>PowerPoint Presentation</vt:lpstr>
      <vt:lpstr>Tropical Cyclone</vt:lpstr>
      <vt:lpstr>Extratropical Cyclones</vt:lpstr>
      <vt:lpstr>PowerPoint Presentation</vt:lpstr>
      <vt:lpstr>Extratropical Cyclones</vt:lpstr>
      <vt:lpstr>Extratropical Cyclones</vt:lpstr>
      <vt:lpstr>Extratropical Cyclones</vt:lpstr>
      <vt:lpstr>PowerPoint Presentation</vt:lpstr>
      <vt:lpstr>Fronts </vt:lpstr>
      <vt:lpstr>Warm Fronts</vt:lpstr>
      <vt:lpstr>Cold Fronts</vt:lpstr>
      <vt:lpstr>PowerPoint Presentation</vt:lpstr>
      <vt:lpstr>Stationary and Occluded Fronts</vt:lpstr>
      <vt:lpstr>Life Cycles of the Mid Latitude Cyclones</vt:lpstr>
      <vt:lpstr>Life Cycle of the Mid Latitude Cyclones</vt:lpstr>
      <vt:lpstr>PowerPoint Presentation</vt:lpstr>
      <vt:lpstr>Geographic Regions at Risk for Cyclones</vt:lpstr>
      <vt:lpstr>Effects of Cyclones</vt:lpstr>
      <vt:lpstr>Effects of Cyclones</vt:lpstr>
      <vt:lpstr>Effects of Cyclones</vt:lpstr>
      <vt:lpstr>Effects of Cyclones</vt:lpstr>
      <vt:lpstr>PowerPoint Presentation</vt:lpstr>
      <vt:lpstr>PowerPoint Presentation</vt:lpstr>
      <vt:lpstr>PowerPoint Presentation</vt:lpstr>
      <vt:lpstr>Linkages between Cyclones and other Natural Hazards</vt:lpstr>
      <vt:lpstr>Natural Service Functions of Cyclones</vt:lpstr>
      <vt:lpstr>Natural Service Functions of Cyclones</vt:lpstr>
      <vt:lpstr>Minimizing the effects of Cyclones</vt:lpstr>
      <vt:lpstr>Human Interaction with Cyclones</vt:lpstr>
      <vt:lpstr>Human Interaction with Cyclones</vt:lpstr>
      <vt:lpstr>Minimizing the effects of Cyclones</vt:lpstr>
      <vt:lpstr>Perception of and Adjustment to Cyclones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Portraying the Earth</dc:title>
  <dc:creator>Cindy Clark</dc:creator>
  <cp:lastModifiedBy>allen</cp:lastModifiedBy>
  <cp:revision>182</cp:revision>
  <dcterms:created xsi:type="dcterms:W3CDTF">2007-09-03T15:50:30Z</dcterms:created>
  <dcterms:modified xsi:type="dcterms:W3CDTF">2013-11-06T03:10:46Z</dcterms:modified>
</cp:coreProperties>
</file>